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4" r:id="rId2"/>
  </p:sldMasterIdLst>
  <p:notesMasterIdLst>
    <p:notesMasterId r:id="rId22"/>
  </p:notesMasterIdLst>
  <p:handoutMasterIdLst>
    <p:handoutMasterId r:id="rId23"/>
  </p:handoutMasterIdLst>
  <p:sldIdLst>
    <p:sldId id="256" r:id="rId3"/>
    <p:sldId id="295" r:id="rId4"/>
    <p:sldId id="271" r:id="rId5"/>
    <p:sldId id="296" r:id="rId6"/>
    <p:sldId id="299" r:id="rId7"/>
    <p:sldId id="308" r:id="rId8"/>
    <p:sldId id="297" r:id="rId9"/>
    <p:sldId id="274" r:id="rId10"/>
    <p:sldId id="304" r:id="rId11"/>
    <p:sldId id="305" r:id="rId12"/>
    <p:sldId id="301" r:id="rId13"/>
    <p:sldId id="300" r:id="rId14"/>
    <p:sldId id="306" r:id="rId15"/>
    <p:sldId id="307" r:id="rId16"/>
    <p:sldId id="309" r:id="rId17"/>
    <p:sldId id="310" r:id="rId18"/>
    <p:sldId id="312" r:id="rId19"/>
    <p:sldId id="311" r:id="rId20"/>
    <p:sldId id="281" r:id="rId21"/>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4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76" autoAdjust="0"/>
    <p:restoredTop sz="85455" autoAdjust="0"/>
  </p:normalViewPr>
  <p:slideViewPr>
    <p:cSldViewPr>
      <p:cViewPr varScale="1">
        <p:scale>
          <a:sx n="70" d="100"/>
          <a:sy n="70" d="100"/>
        </p:scale>
        <p:origin x="1152" y="192"/>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5/8/17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5/8/17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a:t>
            </a:fld>
            <a:endParaRPr lang="en-US"/>
          </a:p>
        </p:txBody>
      </p:sp>
    </p:spTree>
    <p:extLst>
      <p:ext uri="{BB962C8B-B14F-4D97-AF65-F5344CB8AC3E}">
        <p14:creationId xmlns:p14="http://schemas.microsoft.com/office/powerpoint/2010/main" val="286798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like to highlight some complexities for</a:t>
            </a:r>
            <a:r>
              <a:rPr lang="en-US" baseline="0" dirty="0"/>
              <a:t> PQC standardization. First, large scope, three crypto primitives, not like AES and SHA-3 competition. Second we need to consider both classical security and quantum security. I will further discuss quantum security late on in this presentations. Now we have established security models to prove the security, we also have many applications where the practical attacks can happen regardless the proof results. For each of the primitive, we have multiple tradeoff factors.  For example, for hash based signature, </a:t>
            </a:r>
            <a:r>
              <a:rPr lang="en-US" baseline="0" dirty="0" err="1"/>
              <a:t>stateful</a:t>
            </a:r>
            <a:r>
              <a:rPr lang="en-US" baseline="0" dirty="0"/>
              <a:t> signature is shorter and stateless signature is larger.  PQC is different from the first generation of PKC. At that time, we were trying to plug in and trying to make it work. Now we reply on those, replace them with new one will certainly not an easy task.  We will talk challenges in a separate page. People ask us whether this is a competition, we have bene reluctant to call it a competition. Yes and No. Yes- Open and trans, public proposal and public analysis, NIST will make selection based on the synopsis. No – Not one algorithm, three primitives each may have more than one, no straight forward comparison, selection will be made in multiple rounds</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10</a:t>
            </a:fld>
            <a:endParaRPr lang="en-US"/>
          </a:p>
        </p:txBody>
      </p:sp>
    </p:spTree>
    <p:extLst>
      <p:ext uri="{BB962C8B-B14F-4D97-AF65-F5344CB8AC3E}">
        <p14:creationId xmlns:p14="http://schemas.microsoft.com/office/powerpoint/2010/main" val="1866509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a:t>
            </a:r>
            <a:r>
              <a:rPr lang="en-US" baseline="0" dirty="0"/>
              <a:t> talked before, today, we have security models and security proofs. These security notions are introduced to judge whether an attack is an attack.  For signature, existentially unforgeable, the attacker is allowed to submit up to 2^64 message inquiries for signatures. For encryption, semantically secure, the attacker is allowed to choose up to 2^64 </a:t>
            </a:r>
            <a:r>
              <a:rPr lang="en-US" baseline="0" dirty="0" err="1"/>
              <a:t>ciphertext</a:t>
            </a:r>
            <a:r>
              <a:rPr lang="en-US" baseline="0" dirty="0"/>
              <a:t> inquiries</a:t>
            </a:r>
            <a:endParaRPr lang="en-US" dirty="0"/>
          </a:p>
          <a:p>
            <a:endParaRPr lang="en-US" dirty="0"/>
          </a:p>
          <a:p>
            <a:r>
              <a:rPr lang="en-US" dirty="0"/>
              <a:t>Note – key exchange security model not clear</a:t>
            </a:r>
          </a:p>
          <a:p>
            <a:r>
              <a:rPr lang="en-US" dirty="0"/>
              <a:t>Will</a:t>
            </a:r>
            <a:r>
              <a:rPr lang="en-US" baseline="0" dirty="0"/>
              <a:t> audience understand these security notions? – I’m guessing probably not, so don’t spend lots of time on this page</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11</a:t>
            </a:fld>
            <a:endParaRPr lang="en-US"/>
          </a:p>
        </p:txBody>
      </p:sp>
    </p:spTree>
    <p:extLst>
      <p:ext uri="{BB962C8B-B14F-4D97-AF65-F5344CB8AC3E}">
        <p14:creationId xmlns:p14="http://schemas.microsoft.com/office/powerpoint/2010/main" val="1597763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For the current NIST PK standards, we have specific parameter selections corresponding to different classical security strength. for example RSA 2048 – 112, P-256 for 128, etc. For PQC standard proposal, we need parameters to provide different not only classical security, but also quantum security. This is the reason we included some bit numbers for security levels, both classic and quantum in the draft CFP.  It turned out that we received many feedback and no clear consensus. This is due to uncertainties: about new Q –algorithm and about Q –computer. </a:t>
            </a:r>
          </a:p>
          <a:p>
            <a:endParaRPr lang="en-US" baseline="0" dirty="0"/>
          </a:p>
          <a:p>
            <a:r>
              <a:rPr lang="en-US" baseline="0" dirty="0"/>
              <a:t>For any algorithm, if some cryptosystem, a new Q-algorithm can make the complexity of the underlying problem from exponent to polynomial as Shor algorithms did to factorization and discrete log, then it is out.  However, if some Quantum algorithm can speed up the classical attack, then we need to know how much it can speed up.  Just as we know for Grover’s algorithm on AES, even though we may not know how much it costs for 2^64 quantum operations. </a:t>
            </a:r>
          </a:p>
        </p:txBody>
      </p:sp>
      <p:sp>
        <p:nvSpPr>
          <p:cNvPr id="4" name="Slide Number Placeholder 3"/>
          <p:cNvSpPr>
            <a:spLocks noGrp="1"/>
          </p:cNvSpPr>
          <p:nvPr>
            <p:ph type="sldNum" sz="quarter" idx="10"/>
          </p:nvPr>
        </p:nvSpPr>
        <p:spPr/>
        <p:txBody>
          <a:bodyPr/>
          <a:lstStyle/>
          <a:p>
            <a:fld id="{69C971FF-EF28-4195-A575-329446EFAA55}" type="slidenum">
              <a:rPr lang="en-US" smtClean="0"/>
              <a:t>12</a:t>
            </a:fld>
            <a:endParaRPr lang="en-US"/>
          </a:p>
        </p:txBody>
      </p:sp>
    </p:spTree>
    <p:extLst>
      <p:ext uri="{BB962C8B-B14F-4D97-AF65-F5344CB8AC3E}">
        <p14:creationId xmlns:p14="http://schemas.microsoft.com/office/powerpoint/2010/main" val="557741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in the final version</a:t>
            </a:r>
            <a:r>
              <a:rPr lang="en-US" baseline="0" dirty="0"/>
              <a:t>, the security description is given as “at least the equivalent effort as breaking AES and approved hash function”.  Each submission may provide parameters for one or more security levels.  This is the way we will handle uncertainties. We are aware that computational resource should be measured using a variety of metrics. We like to know any assessment about a submitted algorithm with regard to these factors. </a:t>
            </a:r>
          </a:p>
        </p:txBody>
      </p:sp>
      <p:sp>
        <p:nvSpPr>
          <p:cNvPr id="4" name="Slide Number Placeholder 3"/>
          <p:cNvSpPr>
            <a:spLocks noGrp="1"/>
          </p:cNvSpPr>
          <p:nvPr>
            <p:ph type="sldNum" sz="quarter" idx="10"/>
          </p:nvPr>
        </p:nvSpPr>
        <p:spPr/>
        <p:txBody>
          <a:bodyPr/>
          <a:lstStyle/>
          <a:p>
            <a:fld id="{69C971FF-EF28-4195-A575-329446EFAA55}" type="slidenum">
              <a:rPr lang="en-US" smtClean="0"/>
              <a:t>13</a:t>
            </a:fld>
            <a:endParaRPr lang="en-US"/>
          </a:p>
        </p:txBody>
      </p:sp>
    </p:spTree>
    <p:extLst>
      <p:ext uri="{BB962C8B-B14F-4D97-AF65-F5344CB8AC3E}">
        <p14:creationId xmlns:p14="http://schemas.microsoft.com/office/powerpoint/2010/main" val="430225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Quantum security is just one of the challenges. We need to handle</a:t>
            </a:r>
            <a:r>
              <a:rPr lang="en-US" baseline="0" dirty="0"/>
              <a:t> many situations which are new to us. Here are just a few examples. The first is decryption failure. Some encryption algorithms, even you choose everything right, can have failed decryption. It may require a higher level protocol to handle how many decryption failures are allowed before halt. Some hash based signature needs to manage state. Each private key can only use once. The chosen </a:t>
            </a:r>
            <a:r>
              <a:rPr lang="en-US" baseline="0" dirty="0" err="1"/>
              <a:t>ciphertext</a:t>
            </a:r>
            <a:r>
              <a:rPr lang="en-US" baseline="0" dirty="0"/>
              <a:t> model does not apply to one-time key for key establishment. As we work hard on Random number generator for uniformly at random key generation, for some of the post-quantum schemes, we will be Gaussian simulation to generate one time random value.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14</a:t>
            </a:fld>
            <a:endParaRPr lang="en-US"/>
          </a:p>
        </p:txBody>
      </p:sp>
    </p:spTree>
    <p:extLst>
      <p:ext uri="{BB962C8B-B14F-4D97-AF65-F5344CB8AC3E}">
        <p14:creationId xmlns:p14="http://schemas.microsoft.com/office/powerpoint/2010/main" val="2102836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already talked about the performance. Today, even we know how to implement the cryptography schemes efficiently and securely, we have to consider constraint environment and constrained in many different ways. This is the reason that for each primitive, very likely, we need to standardize more than one algorithms.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15</a:t>
            </a:fld>
            <a:endParaRPr lang="en-US"/>
          </a:p>
        </p:txBody>
      </p:sp>
    </p:spTree>
    <p:extLst>
      <p:ext uri="{BB962C8B-B14F-4D97-AF65-F5344CB8AC3E}">
        <p14:creationId xmlns:p14="http://schemas.microsoft.com/office/powerpoint/2010/main" val="2886139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that drop-in replacement is on the top of our wish list (probably on the top of every one the wish list. Let’s look at some reality facts. For key establishment, we like something like DH. For</a:t>
            </a:r>
            <a:r>
              <a:rPr lang="en-US" baseline="0" dirty="0"/>
              <a:t> example, Alice and Bob would do the same operations. But for some schemes, Alice and Bob’s operations are not exactly the same. We may consider to use one-time public key to exchange secret values. For signatures we hope to find something similar as RSA and ECDSA. However, some signature may have larger signature size or state management.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16</a:t>
            </a:fld>
            <a:endParaRPr lang="en-US"/>
          </a:p>
        </p:txBody>
      </p:sp>
    </p:spTree>
    <p:extLst>
      <p:ext uri="{BB962C8B-B14F-4D97-AF65-F5344CB8AC3E}">
        <p14:creationId xmlns:p14="http://schemas.microsoft.com/office/powerpoint/2010/main" val="2992154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Hybrid mode has been proposed as a transition or migration mode to introduce PQC component in the protocol or application. Two questions have been asked. The first question is whether Hybrid mode is a FIPS 140 approved mode. The answer is yes and no. Yes, FIPS 140 will validate the current approved component. For key establishment, the key derivation can accommodate additional input. Therefore the secret value established by PQC can be included. No, FIPS 140 validation will not test the PQC component.  The second question is whether I can submit a hybrid mode for PQC standardization. The answer is no. We only consider the PQC component.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17</a:t>
            </a:fld>
            <a:endParaRPr lang="en-US"/>
          </a:p>
        </p:txBody>
      </p:sp>
    </p:spTree>
    <p:extLst>
      <p:ext uri="{BB962C8B-B14F-4D97-AF65-F5344CB8AC3E}">
        <p14:creationId xmlns:p14="http://schemas.microsoft.com/office/powerpoint/2010/main" val="3600860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NIST</a:t>
            </a:r>
            <a:r>
              <a:rPr lang="en-US" baseline="0" dirty="0"/>
              <a:t> PQC standardization effort from very beginning is not a stand alone effort. We have active interactives with other standards orgs and experts groups. We will continue with the collaboration.  We like to mention </a:t>
            </a:r>
            <a:r>
              <a:rPr lang="en-US" baseline="0" dirty="0" err="1"/>
              <a:t>stateful</a:t>
            </a:r>
            <a:r>
              <a:rPr lang="en-US" baseline="0" dirty="0"/>
              <a:t> hash based signatures.  Some versions are “working in progress” in IETF. NIST plans to work with IETF to adopt </a:t>
            </a:r>
            <a:r>
              <a:rPr lang="en-US" baseline="0" dirty="0" err="1"/>
              <a:t>stateful</a:t>
            </a:r>
            <a:r>
              <a:rPr lang="en-US" baseline="0" dirty="0"/>
              <a:t> hash based signatures without waiting for 3-5 years. Therefore </a:t>
            </a:r>
            <a:r>
              <a:rPr lang="en-US" baseline="0" dirty="0" err="1"/>
              <a:t>stateful</a:t>
            </a:r>
            <a:r>
              <a:rPr lang="en-US" baseline="0" dirty="0"/>
              <a:t> hash based signature is not in the scope of submissions but is in the scope for NIST standards. The reason for the decision is that we will standardize what is in use to support existing applications.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18</a:t>
            </a:fld>
            <a:endParaRPr lang="en-US"/>
          </a:p>
        </p:txBody>
      </p:sp>
    </p:spTree>
    <p:extLst>
      <p:ext uri="{BB962C8B-B14F-4D97-AF65-F5344CB8AC3E}">
        <p14:creationId xmlns:p14="http://schemas.microsoft.com/office/powerpoint/2010/main" val="2246006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 long presentation for the</a:t>
            </a:r>
            <a:r>
              <a:rPr lang="en-US" baseline="0" dirty="0"/>
              <a:t> first step of the long journey. It is the time for questions and comments. For more detailed information, check our website. Please notice that differently from SHA-3 competition, the announcement is in a Federal Registration Notice, the requirements and other criteria are separately published. Most importantly, we have FAQ for specific questions to shared our current decision and understanding. Thank you for your attention.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19</a:t>
            </a:fld>
            <a:endParaRPr lang="en-US"/>
          </a:p>
        </p:txBody>
      </p:sp>
    </p:spTree>
    <p:extLst>
      <p:ext uri="{BB962C8B-B14F-4D97-AF65-F5344CB8AC3E}">
        <p14:creationId xmlns:p14="http://schemas.microsoft.com/office/powerpoint/2010/main" val="1335725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Security of most public key cryptography is based on certain hard problems, e.g. RSA – integer factorization, DH – discrete log. Hard – exponent complexity.</a:t>
            </a:r>
          </a:p>
          <a:p>
            <a:endParaRPr lang="en-US" baseline="0" dirty="0"/>
          </a:p>
          <a:p>
            <a:r>
              <a:rPr lang="en-US" dirty="0"/>
              <a:t>We don't need to put it on the slide, but it probably is good to mention the impact on symmetric key cryptography (like AES).</a:t>
            </a:r>
          </a:p>
          <a:p>
            <a:endParaRPr lang="en-US" dirty="0"/>
          </a:p>
          <a:p>
            <a:r>
              <a:rPr lang="en-US" dirty="0"/>
              <a:t>Here we probably</a:t>
            </a:r>
            <a:r>
              <a:rPr lang="en-US" baseline="0" dirty="0"/>
              <a:t> should say the difference between the Shor algorithm and Grover algorithm</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a:p>
        </p:txBody>
      </p:sp>
    </p:spTree>
    <p:extLst>
      <p:ext uri="{BB962C8B-B14F-4D97-AF65-F5344CB8AC3E}">
        <p14:creationId xmlns:p14="http://schemas.microsoft.com/office/powerpoint/2010/main" val="119714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project starts in 2011 – 2012 timeframe with an NRC post doc announcement.  2015 we made substantial move. 2016 we made an important decision (NISTIR 8105, announce the preliminary plan, draft call for proposals, etc. )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3334858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team is first to be a research team.  Closely engage with academic, work with industry and standards orgs, collaboration with </a:t>
            </a:r>
            <a:r>
              <a:rPr lang="en-US" baseline="0" dirty="0" err="1"/>
              <a:t>QuiCS</a:t>
            </a:r>
            <a:r>
              <a:rPr lang="en-US" baseline="0" dirty="0"/>
              <a:t>, U. of Maryland.</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a:p>
        </p:txBody>
      </p:sp>
    </p:spTree>
    <p:extLst>
      <p:ext uri="{BB962C8B-B14F-4D97-AF65-F5344CB8AC3E}">
        <p14:creationId xmlns:p14="http://schemas.microsoft.com/office/powerpoint/2010/main" val="4063496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a:t>
            </a:r>
            <a:r>
              <a:rPr lang="en-US" baseline="0" dirty="0"/>
              <a:t> are major categories: I choose more well known examples. Then most of the examples have improved version. In the category of lattice based: </a:t>
            </a:r>
            <a:r>
              <a:rPr lang="en-US" baseline="0" dirty="0" err="1"/>
              <a:t>NTRUencrypt</a:t>
            </a:r>
            <a:r>
              <a:rPr lang="en-US" baseline="0" dirty="0"/>
              <a:t> was proposed in 1990s. New Hope is indeed new. Hash based signature is evolved from </a:t>
            </a:r>
            <a:r>
              <a:rPr lang="en-US" baseline="0" dirty="0" err="1"/>
              <a:t>Lamport</a:t>
            </a:r>
            <a:r>
              <a:rPr lang="en-US" baseline="0" dirty="0"/>
              <a:t> one time signature, then Merkel signature, Multivariate category, the early proposed schemes are Matsumoto-Imai encryption, Unbalanced Oil and Vinegar.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559560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argument is</a:t>
            </a:r>
            <a:r>
              <a:rPr lang="en-US" baseline="0" dirty="0"/>
              <a:t> on when Quantum computers will be available. For that, we like to refer professor Michele </a:t>
            </a:r>
            <a:r>
              <a:rPr lang="en-US" baseline="0" dirty="0" err="1"/>
              <a:t>Mosca</a:t>
            </a:r>
            <a:r>
              <a:rPr lang="en-US" baseline="0" dirty="0"/>
              <a:t>, U. of Waterloo.</a:t>
            </a:r>
          </a:p>
          <a:p>
            <a:endParaRPr lang="en-US" baseline="0" dirty="0"/>
          </a:p>
          <a:p>
            <a:r>
              <a:rPr lang="en-US" baseline="0" dirty="0"/>
              <a:t>We are talking about 15 years from now. Besides this factor, we will look at the time to D&amp;D PQC standards, which denoted by y and the time for backward secrecy.  We work hard towards </a:t>
            </a:r>
            <a:r>
              <a:rPr lang="en-US" baseline="0" dirty="0" err="1"/>
              <a:t>y+x</a:t>
            </a:r>
            <a:r>
              <a:rPr lang="en-US" baseline="0" dirty="0"/>
              <a:t> &lt; = z.  That is, when Q computer is available to break the system, we have already plugged in quantum resistant for at least x years</a:t>
            </a:r>
          </a:p>
          <a:p>
            <a:endParaRPr lang="en-US" baseline="0" dirty="0"/>
          </a:p>
          <a:p>
            <a:r>
              <a:rPr lang="en-US" dirty="0"/>
              <a:t>a one-in-seven chance that some fundamental public-key crypto will be broken by quantum by 2026, and a one-in-two chance of the same by 2031</a:t>
            </a:r>
          </a:p>
        </p:txBody>
      </p:sp>
      <p:sp>
        <p:nvSpPr>
          <p:cNvPr id="4" name="Slide Number Placeholder 3"/>
          <p:cNvSpPr>
            <a:spLocks noGrp="1"/>
          </p:cNvSpPr>
          <p:nvPr>
            <p:ph type="sldNum" sz="quarter" idx="10"/>
          </p:nvPr>
        </p:nvSpPr>
        <p:spPr/>
        <p:txBody>
          <a:bodyPr/>
          <a:lstStyle/>
          <a:p>
            <a:fld id="{69C971FF-EF28-4195-A575-329446EFAA55}" type="slidenum">
              <a:rPr lang="en-US" smtClean="0"/>
              <a:t>6</a:t>
            </a:fld>
            <a:endParaRPr lang="en-US"/>
          </a:p>
        </p:txBody>
      </p:sp>
    </p:spTree>
    <p:extLst>
      <p:ext uri="{BB962C8B-B14F-4D97-AF65-F5344CB8AC3E}">
        <p14:creationId xmlns:p14="http://schemas.microsoft.com/office/powerpoint/2010/main" val="1707365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2016, we made a</a:t>
            </a:r>
            <a:r>
              <a:rPr lang="en-US" baseline="0" dirty="0"/>
              <a:t> big decision to move forward with </a:t>
            </a:r>
            <a:r>
              <a:rPr lang="en-US" baseline="0" dirty="0" err="1"/>
              <a:t>PQcrypto</a:t>
            </a:r>
            <a:r>
              <a:rPr lang="en-US" baseline="0" dirty="0"/>
              <a:t>. The announcement received great support from the research community. We have quite a lot media coverage as well.  In the call for proposals, we include the scope, the basic requirements, evaluation criteria and a time table. We will get into details in the next few slides.  </a:t>
            </a:r>
            <a:endParaRPr lang="en-US" dirty="0"/>
          </a:p>
          <a:p>
            <a:endParaRPr lang="en-US" dirty="0"/>
          </a:p>
          <a:p>
            <a:endParaRPr lang="en-US" dirty="0"/>
          </a:p>
          <a:p>
            <a:r>
              <a:rPr lang="en-US" dirty="0"/>
              <a:t>Second bullet, look for the term Rene used in the early draft</a:t>
            </a:r>
          </a:p>
          <a:p>
            <a:r>
              <a:rPr lang="en-US" dirty="0"/>
              <a:t>In February we didn't give very many details to warrant calling it a "draft call for proposals".  Maybe we should say "NIST announced details for its preliminary call for proposals in February 2016“</a:t>
            </a:r>
          </a:p>
          <a:p>
            <a:r>
              <a:rPr lang="en-US" dirty="0">
                <a:solidFill>
                  <a:srgbClr val="FF0000"/>
                </a:solidFill>
              </a:rPr>
              <a:t>Please check the</a:t>
            </a:r>
            <a:r>
              <a:rPr lang="en-US" baseline="0" dirty="0">
                <a:solidFill>
                  <a:srgbClr val="FF0000"/>
                </a:solidFill>
              </a:rPr>
              <a:t> third bullet and sub-bullet</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69C971FF-EF28-4195-A575-329446EFAA55}" type="slidenum">
              <a:rPr lang="en-US" smtClean="0"/>
              <a:t>7</a:t>
            </a:fld>
            <a:endParaRPr lang="en-US"/>
          </a:p>
        </p:txBody>
      </p:sp>
    </p:spTree>
    <p:extLst>
      <p:ext uri="{BB962C8B-B14F-4D97-AF65-F5344CB8AC3E}">
        <p14:creationId xmlns:p14="http://schemas.microsoft.com/office/powerpoint/2010/main" val="2622036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5-7 years</a:t>
            </a:r>
            <a:r>
              <a:rPr lang="en-US" baseline="0" dirty="0"/>
              <a:t> project from today. The submission deadline is Nov. 30</a:t>
            </a:r>
            <a:r>
              <a:rPr lang="en-US" baseline="30000" dirty="0"/>
              <a:t>th</a:t>
            </a:r>
            <a:r>
              <a:rPr lang="en-US" baseline="0" dirty="0"/>
              <a:t> of this year. Next spring, we will hold a workshop located with </a:t>
            </a:r>
            <a:r>
              <a:rPr lang="en-US" baseline="0" dirty="0" err="1"/>
              <a:t>PQCrypto</a:t>
            </a:r>
            <a:r>
              <a:rPr lang="en-US" baseline="0" dirty="0"/>
              <a:t> 2018 for the submitters to present. </a:t>
            </a:r>
          </a:p>
          <a:p>
            <a:endParaRPr lang="en-US" baseline="0" dirty="0"/>
          </a:p>
          <a:p>
            <a:r>
              <a:rPr lang="en-US" baseline="0" dirty="0"/>
              <a:t>We plan to have 3-5 years for analysis. We will have additional workshops and reports. For each selection, we will explain rationale.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8</a:t>
            </a:fld>
            <a:endParaRPr lang="en-US"/>
          </a:p>
        </p:txBody>
      </p:sp>
    </p:spTree>
    <p:extLst>
      <p:ext uri="{BB962C8B-B14F-4D97-AF65-F5344CB8AC3E}">
        <p14:creationId xmlns:p14="http://schemas.microsoft.com/office/powerpoint/2010/main" val="831888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At a high level, these are essential criteria. As in the existing crypto standards, security is the first and the most important criteria. Differently from the existing standards, we require both classical security and quantum security.  We want the algorithms efficient on classical computers. Besides security and performance, we have a wish list. We hope to use them in the same way as we use the today’s cryptosystem, that is, we wish to have drop-in replacement, we like to have </a:t>
            </a:r>
            <a:r>
              <a:rPr lang="en-US" baseline="0" dirty="0" err="1"/>
              <a:t>pfs</a:t>
            </a:r>
            <a:r>
              <a:rPr lang="en-US" baseline="0" dirty="0"/>
              <a:t> as ephemeral DH, we hope the scheme is secure to against side-channel attacks, we want them simple and flexible to fit into different platforms. The cryptography users are often know little about cryptography, misuse resistance is an important property to guarantee a general adoption and not introduce the security flaws. We can have a long list. These are just some on the top of the list. </a:t>
            </a:r>
          </a:p>
        </p:txBody>
      </p:sp>
      <p:sp>
        <p:nvSpPr>
          <p:cNvPr id="4" name="Slide Number Placeholder 3"/>
          <p:cNvSpPr>
            <a:spLocks noGrp="1"/>
          </p:cNvSpPr>
          <p:nvPr>
            <p:ph type="sldNum" sz="quarter" idx="10"/>
          </p:nvPr>
        </p:nvSpPr>
        <p:spPr/>
        <p:txBody>
          <a:bodyPr/>
          <a:lstStyle/>
          <a:p>
            <a:fld id="{69C971FF-EF28-4195-A575-329446EFAA55}" type="slidenum">
              <a:rPr lang="en-US" smtClean="0"/>
              <a:t>9</a:t>
            </a:fld>
            <a:endParaRPr lang="en-US"/>
          </a:p>
        </p:txBody>
      </p:sp>
    </p:spTree>
    <p:extLst>
      <p:ext uri="{BB962C8B-B14F-4D97-AF65-F5344CB8AC3E}">
        <p14:creationId xmlns:p14="http://schemas.microsoft.com/office/powerpoint/2010/main" val="1881808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8539" y="2514601"/>
            <a:ext cx="8913077" cy="2262781"/>
          </a:xfrm>
        </p:spPr>
        <p:txBody>
          <a:bodyPr anchor="b">
            <a:normAutofit/>
          </a:bodyPr>
          <a:lstStyle>
            <a:lvl1pPr>
              <a:defRPr sz="5398"/>
            </a:lvl1pPr>
          </a:lstStyle>
          <a:p>
            <a:r>
              <a:rPr lang="en-US"/>
              <a:t>Click to edit Master title style</a:t>
            </a:r>
            <a:endParaRPr lang="en-US" dirty="0"/>
          </a:p>
        </p:txBody>
      </p:sp>
      <p:sp>
        <p:nvSpPr>
          <p:cNvPr id="3" name="Subtitle 2"/>
          <p:cNvSpPr>
            <a:spLocks noGrp="1"/>
          </p:cNvSpPr>
          <p:nvPr>
            <p:ph type="subTitle" idx="1"/>
          </p:nvPr>
        </p:nvSpPr>
        <p:spPr>
          <a:xfrm>
            <a:off x="2588539" y="4777380"/>
            <a:ext cx="8913077" cy="1126283"/>
          </a:xfrm>
        </p:spPr>
        <p:txBody>
          <a:bodyPr anchor="t"/>
          <a:lstStyle>
            <a:lvl1pPr marL="0" indent="0" algn="l">
              <a:buNone/>
              <a:defRPr>
                <a:solidFill>
                  <a:schemeClr val="tx1">
                    <a:lumMod val="65000"/>
                    <a:lumOff val="3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1"/>
            <a:ext cx="1744198"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674" y="4529541"/>
            <a:ext cx="779564"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5763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609600"/>
            <a:ext cx="8913077" cy="3117040"/>
          </a:xfrm>
        </p:spPr>
        <p:txBody>
          <a:bodyPr anchor="ctr">
            <a:normAutofit/>
          </a:bodyPr>
          <a:lstStyle>
            <a:lvl1pPr algn="l">
              <a:defRPr sz="47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pPr/>
              <a:t>5/8/17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02752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4159" y="3505200"/>
            <a:ext cx="7534591"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pPr/>
              <a:t>5/8/17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pPr/>
              <a:t>‹#›</a:t>
            </a:fld>
            <a:endParaRPr lang="en-US"/>
          </a:p>
        </p:txBody>
      </p:sp>
      <p:sp>
        <p:nvSpPr>
          <p:cNvPr id="14" name="TextBox 13"/>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5" name="TextBox 14"/>
          <p:cNvSpPr txBox="1"/>
          <p:nvPr/>
        </p:nvSpPr>
        <p:spPr>
          <a:xfrm>
            <a:off x="11111958" y="2905306"/>
            <a:ext cx="609441" cy="584776"/>
          </a:xfrm>
          <a:prstGeom prst="rect">
            <a:avLst/>
          </a:prstGeom>
        </p:spPr>
        <p:txBody>
          <a:bodyPr vert="horz" lIns="91416" tIns="45708" rIns="91416" bIns="45708" rtlCol="0" anchor="ctr">
            <a:noAutofit/>
          </a:bodyPr>
          <a:lstStyle/>
          <a:p>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8539" y="2438401"/>
            <a:ext cx="8913078" cy="2724845"/>
          </a:xfrm>
        </p:spPr>
        <p:txBody>
          <a:bodyPr anchor="b">
            <a:normAutofit/>
          </a:bodyPr>
          <a:lstStyle>
            <a:lvl1pPr algn="l">
              <a:defRPr sz="4799" b="0"/>
            </a:lvl1pPr>
          </a:lstStyle>
          <a:p>
            <a:r>
              <a:rPr lang="en-US"/>
              <a:t>Click to edit Master title style</a:t>
            </a:r>
            <a:endParaRPr lang="en-US" dirty="0"/>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5/8/17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003470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5/8/17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a:p>
        </p:txBody>
      </p:sp>
      <p:sp>
        <p:nvSpPr>
          <p:cNvPr id="17" name="TextBox 16"/>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8" name="TextBox 17"/>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5303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8538" y="627407"/>
            <a:ext cx="8913077" cy="2880020"/>
          </a:xfrm>
        </p:spPr>
        <p:txBody>
          <a:bodyPr anchor="ctr">
            <a:normAutofit/>
          </a:bodyPr>
          <a:lstStyle>
            <a:lvl1pPr algn="l">
              <a:defRPr sz="4799" b="0"/>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5/8/17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352738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084755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2392" y="627406"/>
            <a:ext cx="220702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8538" y="627406"/>
            <a:ext cx="6475313"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04842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250" y="624110"/>
            <a:ext cx="8909366"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8538" y="2133600"/>
            <a:ext cx="8913078"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034778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8538" y="2058750"/>
            <a:ext cx="8913077" cy="146880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3530129"/>
            <a:ext cx="8913077" cy="860400"/>
          </a:xfrm>
        </p:spPr>
        <p:txBody>
          <a:bodyPr anchor="t"/>
          <a:lstStyle>
            <a:lvl1pPr marL="0" indent="0" algn="l">
              <a:buNone/>
              <a:defRPr sz="19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783934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8538" y="2133600"/>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88874" y="2126222"/>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F33987-6305-4E2A-BF18-EF013ECE927B}"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674" y="787783"/>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923355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8608" y="1972703"/>
            <a:ext cx="3991692"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2588538" y="2548966"/>
            <a:ext cx="4341762"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4674" y="1969475"/>
            <a:ext cx="3997960"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7165091" y="2545738"/>
            <a:ext cx="433754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F33987-6305-4E2A-BF18-EF013ECE927B}" type="datetimeFigureOut">
              <a:rPr lang="en-US" smtClean="0"/>
              <a:t>5/8/17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919030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F33987-6305-4E2A-BF18-EF013ECE927B}" type="datetimeFigureOut">
              <a:rPr lang="en-US" smtClean="0"/>
              <a:t>5/8/17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713826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en-US" smtClean="0"/>
              <a:t>5/8/17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427222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446088"/>
            <a:ext cx="3504286" cy="976312"/>
          </a:xfrm>
        </p:spPr>
        <p:txBody>
          <a:bodyPr anchor="b"/>
          <a:lstStyle>
            <a:lvl1pPr algn="l">
              <a:defRPr sz="1999" b="0"/>
            </a:lvl1pPr>
          </a:lstStyle>
          <a:p>
            <a:r>
              <a:rPr lang="en-US"/>
              <a:t>Click to edit Master title style</a:t>
            </a:r>
            <a:endParaRPr lang="en-US" dirty="0"/>
          </a:p>
        </p:txBody>
      </p:sp>
      <p:sp>
        <p:nvSpPr>
          <p:cNvPr id="3" name="Content Placeholder 2"/>
          <p:cNvSpPr>
            <a:spLocks noGrp="1"/>
          </p:cNvSpPr>
          <p:nvPr>
            <p:ph idx="1"/>
          </p:nvPr>
        </p:nvSpPr>
        <p:spPr>
          <a:xfrm>
            <a:off x="6321365" y="446089"/>
            <a:ext cx="5180251"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8538" y="1598613"/>
            <a:ext cx="3504286" cy="4262436"/>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90552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9" y="4800600"/>
            <a:ext cx="891307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8538" y="634965"/>
            <a:ext cx="8913078" cy="3854970"/>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8539" y="5367338"/>
            <a:ext cx="891307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208396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0773"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14" y="-32"/>
            <a:ext cx="2356060"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3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249" y="624110"/>
            <a:ext cx="8909366"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8538" y="2133600"/>
            <a:ext cx="8913078"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58914" y="6130437"/>
            <a:ext cx="1145984"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F33987-6305-4E2A-BF18-EF013ECE927B}" type="datetimeFigureOut">
              <a:rPr lang="en-US" smtClean="0"/>
              <a:pPr/>
              <a:t>5/8/17</a:t>
            </a:fld>
            <a:endParaRPr lang="en-US"/>
          </a:p>
        </p:txBody>
      </p:sp>
      <p:sp>
        <p:nvSpPr>
          <p:cNvPr id="5" name="Footer Placeholder 4"/>
          <p:cNvSpPr>
            <a:spLocks noGrp="1"/>
          </p:cNvSpPr>
          <p:nvPr>
            <p:ph type="ftr" sz="quarter" idx="3"/>
          </p:nvPr>
        </p:nvSpPr>
        <p:spPr>
          <a:xfrm>
            <a:off x="2588538" y="6135809"/>
            <a:ext cx="7618015"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674" y="787783"/>
            <a:ext cx="779564" cy="365125"/>
          </a:xfrm>
          <a:prstGeom prst="rect">
            <a:avLst/>
          </a:prstGeom>
        </p:spPr>
        <p:txBody>
          <a:bodyPr vert="horz" lIns="91440" tIns="45720" rIns="91440" bIns="45720" rtlCol="0" anchor="ctr"/>
          <a:lstStyle>
            <a:lvl1pPr algn="r">
              <a:defRPr sz="1999">
                <a:solidFill>
                  <a:srgbClr val="FEFFFF"/>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3985523009"/>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063" rtl="0" eaLnBrk="1" latinLnBrk="0" hangingPunct="1">
        <a:spcBef>
          <a:spcPct val="0"/>
        </a:spcBef>
        <a:buNone/>
        <a:defRPr sz="3599"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www.nist.gov/pqcrypto"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7212" y="914400"/>
            <a:ext cx="9220200" cy="3048001"/>
          </a:xfrm>
        </p:spPr>
        <p:txBody>
          <a:bodyPr>
            <a:normAutofit/>
          </a:bodyPr>
          <a:lstStyle/>
          <a:p>
            <a:r>
              <a:rPr lang="en-US" sz="4000" cap="none" dirty="0"/>
              <a:t>Post-Quantum Cryptography and NIST Standardization </a:t>
            </a:r>
          </a:p>
        </p:txBody>
      </p:sp>
      <p:sp>
        <p:nvSpPr>
          <p:cNvPr id="3" name="Subtitle 2"/>
          <p:cNvSpPr>
            <a:spLocks noGrp="1"/>
          </p:cNvSpPr>
          <p:nvPr>
            <p:ph type="subTitle" idx="1"/>
          </p:nvPr>
        </p:nvSpPr>
        <p:spPr>
          <a:xfrm>
            <a:off x="2589212" y="4343400"/>
            <a:ext cx="8151019" cy="1655762"/>
          </a:xfrm>
        </p:spPr>
        <p:txBody>
          <a:bodyPr>
            <a:normAutofit/>
          </a:bodyPr>
          <a:lstStyle/>
          <a:p>
            <a:r>
              <a:rPr lang="en-US" dirty="0"/>
              <a:t>Lily Chen and Dustin Moody</a:t>
            </a:r>
          </a:p>
          <a:p>
            <a:r>
              <a:rPr lang="en-US" dirty="0"/>
              <a:t>Computer Security Division, Information Technology Lab</a:t>
            </a:r>
          </a:p>
          <a:p>
            <a:r>
              <a:rPr lang="en-US" dirty="0"/>
              <a:t>National Institute of Standards and Technology (NIST)</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Complexities of PQC Standardization</a:t>
            </a:r>
          </a:p>
        </p:txBody>
      </p:sp>
      <p:sp>
        <p:nvSpPr>
          <p:cNvPr id="3" name="Content Placeholder 2"/>
          <p:cNvSpPr>
            <a:spLocks noGrp="1"/>
          </p:cNvSpPr>
          <p:nvPr>
            <p:ph idx="1"/>
          </p:nvPr>
        </p:nvSpPr>
        <p:spPr>
          <a:xfrm>
            <a:off x="1751012" y="1828800"/>
            <a:ext cx="9525000" cy="4343400"/>
          </a:xfrm>
        </p:spPr>
        <p:txBody>
          <a:bodyPr>
            <a:normAutofit/>
          </a:bodyPr>
          <a:lstStyle/>
          <a:p>
            <a:r>
              <a:rPr lang="en-US" sz="2000" dirty="0"/>
              <a:t>Much broader scope – three crypto primitives</a:t>
            </a:r>
          </a:p>
          <a:p>
            <a:r>
              <a:rPr lang="en-US" sz="2000" dirty="0"/>
              <a:t>Both classical and quantum attacks</a:t>
            </a:r>
          </a:p>
          <a:p>
            <a:r>
              <a:rPr lang="en-US" sz="2000" dirty="0"/>
              <a:t>Both a theoretical and practical aspect to assess security </a:t>
            </a:r>
          </a:p>
          <a:p>
            <a:r>
              <a:rPr lang="en-US" sz="2000" dirty="0"/>
              <a:t>Multiple tradeoff factors</a:t>
            </a:r>
          </a:p>
          <a:p>
            <a:r>
              <a:rPr lang="en-US" sz="2000" dirty="0"/>
              <a:t>Migrations into new and existing applications</a:t>
            </a:r>
          </a:p>
          <a:p>
            <a:r>
              <a:rPr lang="en-US" sz="2000" dirty="0"/>
              <a:t>Not exactly a competition – it is and it isn’t</a:t>
            </a:r>
          </a:p>
        </p:txBody>
      </p:sp>
    </p:spTree>
    <p:extLst>
      <p:ext uri="{BB962C8B-B14F-4D97-AF65-F5344CB8AC3E}">
        <p14:creationId xmlns:p14="http://schemas.microsoft.com/office/powerpoint/2010/main" val="39597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412" y="700310"/>
            <a:ext cx="8909366" cy="1280890"/>
          </a:xfrm>
        </p:spPr>
        <p:txBody>
          <a:bodyPr/>
          <a:lstStyle/>
          <a:p>
            <a:r>
              <a:rPr lang="en-US" dirty="0"/>
              <a:t>Security Notions</a:t>
            </a:r>
          </a:p>
        </p:txBody>
      </p:sp>
      <p:sp>
        <p:nvSpPr>
          <p:cNvPr id="3" name="Content Placeholder 2"/>
          <p:cNvSpPr>
            <a:spLocks noGrp="1"/>
          </p:cNvSpPr>
          <p:nvPr>
            <p:ph idx="1"/>
          </p:nvPr>
        </p:nvSpPr>
        <p:spPr>
          <a:xfrm>
            <a:off x="1784239" y="1981200"/>
            <a:ext cx="9147712" cy="4648200"/>
          </a:xfrm>
        </p:spPr>
        <p:txBody>
          <a:bodyPr>
            <a:normAutofit/>
          </a:bodyPr>
          <a:lstStyle/>
          <a:p>
            <a:r>
              <a:rPr lang="en-US" dirty="0"/>
              <a:t>Signatures</a:t>
            </a:r>
          </a:p>
          <a:p>
            <a:pPr lvl="1"/>
            <a:r>
              <a:rPr lang="en-US" dirty="0"/>
              <a:t>Existentially unforgeable with respect to adaptive chosen message attack (EUF-CMA)</a:t>
            </a:r>
          </a:p>
          <a:p>
            <a:pPr lvl="1"/>
            <a:r>
              <a:rPr lang="en-US" dirty="0"/>
              <a:t>Assume the attacker has access to no more than 2</a:t>
            </a:r>
            <a:r>
              <a:rPr lang="en-US" baseline="30000" dirty="0"/>
              <a:t>64</a:t>
            </a:r>
            <a:r>
              <a:rPr lang="en-US" dirty="0"/>
              <a:t> signatures for chosen messages</a:t>
            </a:r>
          </a:p>
          <a:p>
            <a:r>
              <a:rPr lang="en-US" dirty="0"/>
              <a:t>Encryption</a:t>
            </a:r>
          </a:p>
          <a:p>
            <a:pPr lvl="1"/>
            <a:r>
              <a:rPr lang="en-US" dirty="0"/>
              <a:t>Semantically secure with respect to adaptive chosen </a:t>
            </a:r>
            <a:r>
              <a:rPr lang="en-US" dirty="0" err="1"/>
              <a:t>ciphertext</a:t>
            </a:r>
            <a:r>
              <a:rPr lang="en-US" dirty="0"/>
              <a:t> attack (IND-CCA2)</a:t>
            </a:r>
          </a:p>
          <a:p>
            <a:pPr lvl="1"/>
            <a:r>
              <a:rPr lang="en-US" dirty="0"/>
              <a:t>Assume the attacker has access to no more than 2</a:t>
            </a:r>
            <a:r>
              <a:rPr lang="en-US" baseline="30000" dirty="0"/>
              <a:t>64</a:t>
            </a:r>
            <a:r>
              <a:rPr lang="en-US" dirty="0"/>
              <a:t> decryptions for chosen </a:t>
            </a:r>
            <a:r>
              <a:rPr lang="en-US" dirty="0" err="1"/>
              <a:t>ciphertexts</a:t>
            </a:r>
            <a:endParaRPr lang="en-US" dirty="0"/>
          </a:p>
          <a:p>
            <a:r>
              <a:rPr lang="en-US" dirty="0"/>
              <a:t>These definitions specify security against attacks which use classical (not quantum) queries</a:t>
            </a:r>
          </a:p>
        </p:txBody>
      </p:sp>
    </p:spTree>
    <p:extLst>
      <p:ext uri="{BB962C8B-B14F-4D97-AF65-F5344CB8AC3E}">
        <p14:creationId xmlns:p14="http://schemas.microsoft.com/office/powerpoint/2010/main" val="1302231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2" y="533400"/>
            <a:ext cx="8909366" cy="1280890"/>
          </a:xfrm>
        </p:spPr>
        <p:txBody>
          <a:bodyPr/>
          <a:lstStyle/>
          <a:p>
            <a:r>
              <a:rPr lang="en-US" dirty="0"/>
              <a:t>Quantum Security – How to assess the Strength?</a:t>
            </a:r>
          </a:p>
        </p:txBody>
      </p:sp>
      <p:sp>
        <p:nvSpPr>
          <p:cNvPr id="3" name="Content Placeholder 2"/>
          <p:cNvSpPr>
            <a:spLocks noGrp="1"/>
          </p:cNvSpPr>
          <p:nvPr>
            <p:ph idx="1"/>
          </p:nvPr>
        </p:nvSpPr>
        <p:spPr>
          <a:xfrm>
            <a:off x="2055812" y="2133600"/>
            <a:ext cx="8913078" cy="3777622"/>
          </a:xfrm>
        </p:spPr>
        <p:txBody>
          <a:bodyPr>
            <a:normAutofit fontScale="92500" lnSpcReduction="10000"/>
          </a:bodyPr>
          <a:lstStyle/>
          <a:p>
            <a:pPr marL="274320" lvl="1">
              <a:spcBef>
                <a:spcPts val="1800"/>
              </a:spcBef>
            </a:pPr>
            <a:r>
              <a:rPr lang="en-US" sz="1800" dirty="0"/>
              <a:t>Currently, NIST cryptography standards specify parameters for classical security levels at 112, 128, 192, 256 bits</a:t>
            </a:r>
          </a:p>
          <a:p>
            <a:pPr marL="274320" lvl="1">
              <a:spcBef>
                <a:spcPts val="1800"/>
              </a:spcBef>
            </a:pPr>
            <a:r>
              <a:rPr lang="en-US" sz="1800" dirty="0"/>
              <a:t>For PQC standardization, need to specify concrete parameters with security estimates</a:t>
            </a:r>
          </a:p>
          <a:p>
            <a:pPr marL="674250" lvl="2">
              <a:spcBef>
                <a:spcPts val="1800"/>
              </a:spcBef>
            </a:pPr>
            <a:r>
              <a:rPr lang="en-US" sz="1600" dirty="0"/>
              <a:t>Led to the bits of quantum security requirements in the draft CFP</a:t>
            </a:r>
          </a:p>
          <a:p>
            <a:pPr marL="274320" lvl="1">
              <a:spcBef>
                <a:spcPts val="1800"/>
              </a:spcBef>
            </a:pPr>
            <a:r>
              <a:rPr lang="en-US" sz="1800" dirty="0"/>
              <a:t>No clear consensus on best way to measure quantum attacks</a:t>
            </a:r>
          </a:p>
          <a:p>
            <a:pPr marL="274320" lvl="1">
              <a:spcBef>
                <a:spcPts val="1800"/>
              </a:spcBef>
            </a:pPr>
            <a:r>
              <a:rPr lang="en-US" sz="1800" dirty="0"/>
              <a:t>Uncertainties</a:t>
            </a:r>
          </a:p>
          <a:p>
            <a:pPr marL="502920" lvl="2">
              <a:spcBef>
                <a:spcPts val="1800"/>
              </a:spcBef>
            </a:pPr>
            <a:r>
              <a:rPr lang="en-US" dirty="0"/>
              <a:t>The possibility that new quantum algorithms will be discovered, leading to new attacks </a:t>
            </a:r>
          </a:p>
          <a:p>
            <a:pPr marL="502920" lvl="2">
              <a:spcBef>
                <a:spcPts val="1800"/>
              </a:spcBef>
            </a:pPr>
            <a:r>
              <a:rPr lang="en-US" dirty="0"/>
              <a:t>The performance characteristics of future quantum computers, such as their cost, speed and memory size</a:t>
            </a:r>
            <a:endParaRPr lang="en-US" sz="2800" dirty="0"/>
          </a:p>
        </p:txBody>
      </p:sp>
    </p:spTree>
    <p:extLst>
      <p:ext uri="{BB962C8B-B14F-4D97-AF65-F5344CB8AC3E}">
        <p14:creationId xmlns:p14="http://schemas.microsoft.com/office/powerpoint/2010/main" val="109492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Quantum Security Strength Categories </a:t>
            </a:r>
          </a:p>
        </p:txBody>
      </p:sp>
      <p:sp>
        <p:nvSpPr>
          <p:cNvPr id="3" name="Content Placeholder 2"/>
          <p:cNvSpPr>
            <a:spLocks noGrp="1"/>
          </p:cNvSpPr>
          <p:nvPr>
            <p:ph idx="1"/>
          </p:nvPr>
        </p:nvSpPr>
        <p:spPr>
          <a:xfrm>
            <a:off x="1446212" y="4419600"/>
            <a:ext cx="9753600" cy="1889760"/>
          </a:xfrm>
        </p:spPr>
        <p:txBody>
          <a:bodyPr>
            <a:normAutofit/>
          </a:bodyPr>
          <a:lstStyle/>
          <a:p>
            <a:r>
              <a:rPr lang="en-US" dirty="0"/>
              <a:t>Computational resources should be measured using a variety of metrics</a:t>
            </a:r>
          </a:p>
          <a:p>
            <a:pPr lvl="1"/>
            <a:r>
              <a:rPr lang="en-US" dirty="0"/>
              <a:t>Number of classical elementary operations, quantum circuit size, </a:t>
            </a:r>
            <a:r>
              <a:rPr lang="en-US" dirty="0" err="1"/>
              <a:t>etc</a:t>
            </a:r>
            <a:r>
              <a:rPr lang="en-US" dirty="0"/>
              <a:t>…</a:t>
            </a:r>
          </a:p>
          <a:p>
            <a:pPr lvl="1"/>
            <a:r>
              <a:rPr lang="en-US" dirty="0"/>
              <a:t>Consider realistic limitations on circuit depth (e.g. 2</a:t>
            </a:r>
            <a:r>
              <a:rPr lang="en-US" baseline="30000" dirty="0"/>
              <a:t>40</a:t>
            </a:r>
            <a:r>
              <a:rPr lang="en-US" dirty="0"/>
              <a:t> to 2</a:t>
            </a:r>
            <a:r>
              <a:rPr lang="en-US" baseline="30000" dirty="0"/>
              <a:t>80</a:t>
            </a:r>
            <a:r>
              <a:rPr lang="en-US" dirty="0"/>
              <a:t> logical gates)</a:t>
            </a:r>
          </a:p>
          <a:p>
            <a:pPr lvl="1"/>
            <a:r>
              <a:rPr lang="en-US" dirty="0"/>
              <a:t>May also consider expected relative cost of quantum and classical gates.</a:t>
            </a:r>
          </a:p>
          <a:p>
            <a:r>
              <a:rPr lang="en-US" dirty="0"/>
              <a:t>These are understood to be preliminary estimates</a:t>
            </a:r>
          </a:p>
        </p:txBody>
      </p:sp>
      <p:graphicFrame>
        <p:nvGraphicFramePr>
          <p:cNvPr id="4" name="Table 3"/>
          <p:cNvGraphicFramePr>
            <a:graphicFrameLocks noGrp="1"/>
          </p:cNvGraphicFramePr>
          <p:nvPr>
            <p:extLst>
              <p:ext uri="{D42A27DB-BD31-4B8C-83A1-F6EECF244321}">
                <p14:modId xmlns:p14="http://schemas.microsoft.com/office/powerpoint/2010/main" val="3057116575"/>
              </p:ext>
            </p:extLst>
          </p:nvPr>
        </p:nvGraphicFramePr>
        <p:xfrm>
          <a:off x="2031472" y="1828800"/>
          <a:ext cx="8125884" cy="2225040"/>
        </p:xfrm>
        <a:graphic>
          <a:graphicData uri="http://schemas.openxmlformats.org/drawingml/2006/table">
            <a:tbl>
              <a:tblPr firstRow="1" bandRow="1">
                <a:tableStyleId>{5C22544A-7EE6-4342-B048-85BDC9FD1C3A}</a:tableStyleId>
              </a:tblPr>
              <a:tblGrid>
                <a:gridCol w="838200">
                  <a:extLst>
                    <a:ext uri="{9D8B030D-6E8A-4147-A177-3AD203B41FA5}">
                      <a16:colId xmlns="" xmlns:a16="http://schemas.microsoft.com/office/drawing/2014/main" val="453178185"/>
                    </a:ext>
                  </a:extLst>
                </a:gridCol>
                <a:gridCol w="7287684">
                  <a:extLst>
                    <a:ext uri="{9D8B030D-6E8A-4147-A177-3AD203B41FA5}">
                      <a16:colId xmlns="" xmlns:a16="http://schemas.microsoft.com/office/drawing/2014/main" val="4028195574"/>
                    </a:ext>
                  </a:extLst>
                </a:gridCol>
              </a:tblGrid>
              <a:tr h="370840">
                <a:tc>
                  <a:txBody>
                    <a:bodyPr/>
                    <a:lstStyle/>
                    <a:p>
                      <a:endParaRPr lang="en-US" sz="1600"/>
                    </a:p>
                  </a:txBody>
                  <a:tcPr/>
                </a:tc>
                <a:tc>
                  <a:txBody>
                    <a:bodyPr/>
                    <a:lstStyle/>
                    <a:p>
                      <a:pPr algn="ctr"/>
                      <a:r>
                        <a:rPr lang="en-US" sz="1600"/>
                        <a:t>Security</a:t>
                      </a:r>
                      <a:r>
                        <a:rPr lang="en-US" sz="1600" baseline="0"/>
                        <a:t> Description</a:t>
                      </a:r>
                      <a:endParaRPr lang="en-US" sz="1600"/>
                    </a:p>
                  </a:txBody>
                  <a:tcPr/>
                </a:tc>
                <a:extLst>
                  <a:ext uri="{0D108BD9-81ED-4DB2-BD59-A6C34878D82A}">
                    <a16:rowId xmlns="" xmlns:a16="http://schemas.microsoft.com/office/drawing/2014/main" val="3270265095"/>
                  </a:ext>
                </a:extLst>
              </a:tr>
              <a:tr h="370840">
                <a:tc>
                  <a:txBody>
                    <a:bodyPr/>
                    <a:lstStyle/>
                    <a:p>
                      <a:r>
                        <a:rPr lang="en-US" sz="1600"/>
                        <a:t>I</a:t>
                      </a:r>
                    </a:p>
                  </a:txBody>
                  <a:tcPr/>
                </a:tc>
                <a:tc>
                  <a:txBody>
                    <a:bodyPr/>
                    <a:lstStyle/>
                    <a:p>
                      <a:r>
                        <a:rPr lang="en-US" sz="1600"/>
                        <a:t>At</a:t>
                      </a:r>
                      <a:r>
                        <a:rPr lang="en-US" sz="1600" baseline="0"/>
                        <a:t> least as hard to break as AES128   (exhaustive key search)</a:t>
                      </a:r>
                      <a:endParaRPr lang="en-US" sz="1600"/>
                    </a:p>
                  </a:txBody>
                  <a:tcPr/>
                </a:tc>
                <a:extLst>
                  <a:ext uri="{0D108BD9-81ED-4DB2-BD59-A6C34878D82A}">
                    <a16:rowId xmlns="" xmlns:a16="http://schemas.microsoft.com/office/drawing/2014/main" val="3473665551"/>
                  </a:ext>
                </a:extLst>
              </a:tr>
              <a:tr h="370840">
                <a:tc>
                  <a:txBody>
                    <a:bodyPr/>
                    <a:lstStyle/>
                    <a:p>
                      <a:r>
                        <a:rPr lang="en-US" sz="1600"/>
                        <a:t>II</a:t>
                      </a:r>
                    </a:p>
                  </a:txBody>
                  <a:tcPr/>
                </a:tc>
                <a:tc>
                  <a:txBody>
                    <a:bodyPr/>
                    <a:lstStyle/>
                    <a:p>
                      <a:r>
                        <a:rPr lang="en-US" sz="1600"/>
                        <a:t>At least as hard to break as SHA256   (collision search)</a:t>
                      </a:r>
                    </a:p>
                  </a:txBody>
                  <a:tcPr/>
                </a:tc>
                <a:extLst>
                  <a:ext uri="{0D108BD9-81ED-4DB2-BD59-A6C34878D82A}">
                    <a16:rowId xmlns="" xmlns:a16="http://schemas.microsoft.com/office/drawing/2014/main" val="2582847432"/>
                  </a:ext>
                </a:extLst>
              </a:tr>
              <a:tr h="370840">
                <a:tc>
                  <a:txBody>
                    <a:bodyPr/>
                    <a:lstStyle/>
                    <a:p>
                      <a:r>
                        <a:rPr lang="en-US" sz="1600"/>
                        <a:t>III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At</a:t>
                      </a:r>
                      <a:r>
                        <a:rPr lang="en-US" sz="1600" baseline="0" dirty="0"/>
                        <a:t> least as hard to break as AES192    (exhaustive key search)</a:t>
                      </a:r>
                      <a:endParaRPr lang="en-US" sz="1600" dirty="0"/>
                    </a:p>
                  </a:txBody>
                  <a:tcPr/>
                </a:tc>
                <a:extLst>
                  <a:ext uri="{0D108BD9-81ED-4DB2-BD59-A6C34878D82A}">
                    <a16:rowId xmlns="" xmlns:a16="http://schemas.microsoft.com/office/drawing/2014/main" val="842454230"/>
                  </a:ext>
                </a:extLst>
              </a:tr>
              <a:tr h="370840">
                <a:tc>
                  <a:txBody>
                    <a:bodyPr/>
                    <a:lstStyle/>
                    <a:p>
                      <a:r>
                        <a:rPr lang="en-US" sz="1600"/>
                        <a:t>IV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a:t>At least as hard to break as SHA384    (collision search)</a:t>
                      </a:r>
                    </a:p>
                  </a:txBody>
                  <a:tcPr/>
                </a:tc>
                <a:extLst>
                  <a:ext uri="{0D108BD9-81ED-4DB2-BD59-A6C34878D82A}">
                    <a16:rowId xmlns="" xmlns:a16="http://schemas.microsoft.com/office/drawing/2014/main" val="846589921"/>
                  </a:ext>
                </a:extLst>
              </a:tr>
              <a:tr h="370840">
                <a:tc>
                  <a:txBody>
                    <a:bodyPr/>
                    <a:lstStyle/>
                    <a:p>
                      <a:r>
                        <a:rPr lang="en-US" sz="1600"/>
                        <a:t>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At</a:t>
                      </a:r>
                      <a:r>
                        <a:rPr lang="en-US" sz="1600" baseline="0" dirty="0"/>
                        <a:t> least as hard to break as AES256    (exhaustive key search)</a:t>
                      </a:r>
                      <a:endParaRPr lang="en-US" sz="1600" dirty="0"/>
                    </a:p>
                  </a:txBody>
                  <a:tcPr/>
                </a:tc>
                <a:extLst>
                  <a:ext uri="{0D108BD9-81ED-4DB2-BD59-A6C34878D82A}">
                    <a16:rowId xmlns="" xmlns:a16="http://schemas.microsoft.com/office/drawing/2014/main" val="4127154546"/>
                  </a:ext>
                </a:extLst>
              </a:tr>
            </a:tbl>
          </a:graphicData>
        </a:graphic>
      </p:graphicFrame>
    </p:spTree>
    <p:extLst>
      <p:ext uri="{BB962C8B-B14F-4D97-AF65-F5344CB8AC3E}">
        <p14:creationId xmlns:p14="http://schemas.microsoft.com/office/powerpoint/2010/main" val="184085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a:t>
            </a:r>
          </a:p>
        </p:txBody>
      </p:sp>
      <p:sp>
        <p:nvSpPr>
          <p:cNvPr id="3" name="Content Placeholder 2"/>
          <p:cNvSpPr>
            <a:spLocks noGrp="1"/>
          </p:cNvSpPr>
          <p:nvPr>
            <p:ph idx="1"/>
          </p:nvPr>
        </p:nvSpPr>
        <p:spPr>
          <a:xfrm>
            <a:off x="1979612" y="1676400"/>
            <a:ext cx="9522004" cy="4234822"/>
          </a:xfrm>
        </p:spPr>
        <p:txBody>
          <a:bodyPr>
            <a:normAutofit fontScale="92500" lnSpcReduction="10000"/>
          </a:bodyPr>
          <a:lstStyle/>
          <a:p>
            <a:r>
              <a:rPr lang="en-US" dirty="0"/>
              <a:t>Quantum security strength assessment is just one of the objectives, while the first and the foremost is the classical security</a:t>
            </a:r>
          </a:p>
          <a:p>
            <a:pPr lvl="1"/>
            <a:r>
              <a:rPr lang="en-US" dirty="0"/>
              <a:t>Most of PQC schemes are relatively new</a:t>
            </a:r>
          </a:p>
          <a:p>
            <a:pPr lvl="1"/>
            <a:r>
              <a:rPr lang="en-US" dirty="0"/>
              <a:t>It takes years to understand their classical security</a:t>
            </a:r>
          </a:p>
          <a:p>
            <a:r>
              <a:rPr lang="en-US" dirty="0"/>
              <a:t>We need to deal with new situations which we haven’t considered before, e.g.</a:t>
            </a:r>
          </a:p>
          <a:p>
            <a:pPr lvl="1"/>
            <a:r>
              <a:rPr lang="en-US" dirty="0"/>
              <a:t>Decryption failure</a:t>
            </a:r>
          </a:p>
          <a:p>
            <a:pPr lvl="1"/>
            <a:r>
              <a:rPr lang="en-US" dirty="0"/>
              <a:t>State management for hash based signatures</a:t>
            </a:r>
          </a:p>
          <a:p>
            <a:pPr lvl="1"/>
            <a:r>
              <a:rPr lang="en-US" dirty="0"/>
              <a:t>Public-key encryption vs. key-exchange issues </a:t>
            </a:r>
          </a:p>
          <a:p>
            <a:pPr lvl="2"/>
            <a:r>
              <a:rPr lang="en-US" dirty="0"/>
              <a:t>Public-key encryption IND-CCA2</a:t>
            </a:r>
          </a:p>
          <a:p>
            <a:pPr lvl="2"/>
            <a:r>
              <a:rPr lang="en-US" dirty="0"/>
              <a:t>Ephemeral key exchange (no key-pair reuse, consider passive attacks, IND-CPA)</a:t>
            </a:r>
          </a:p>
          <a:p>
            <a:pPr lvl="1"/>
            <a:r>
              <a:rPr lang="en-US" dirty="0"/>
              <a:t>Auxiliary functions/algorithms, e.g.</a:t>
            </a:r>
          </a:p>
          <a:p>
            <a:pPr lvl="2"/>
            <a:r>
              <a:rPr lang="en-US" dirty="0"/>
              <a:t>Gaussian simulation</a:t>
            </a:r>
          </a:p>
          <a:p>
            <a:r>
              <a:rPr lang="en-US" dirty="0"/>
              <a:t>We have to move away from many things we have been used with existing schemes</a:t>
            </a:r>
          </a:p>
        </p:txBody>
      </p:sp>
    </p:spTree>
    <p:extLst>
      <p:ext uri="{BB962C8B-B14F-4D97-AF65-F5344CB8AC3E}">
        <p14:creationId xmlns:p14="http://schemas.microsoft.com/office/powerpoint/2010/main" val="353969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and Performance</a:t>
            </a:r>
          </a:p>
        </p:txBody>
      </p:sp>
      <p:sp>
        <p:nvSpPr>
          <p:cNvPr id="3" name="Content Placeholder 2"/>
          <p:cNvSpPr>
            <a:spLocks noGrp="1"/>
          </p:cNvSpPr>
          <p:nvPr>
            <p:ph idx="1"/>
          </p:nvPr>
        </p:nvSpPr>
        <p:spPr>
          <a:xfrm>
            <a:off x="2208212" y="1676401"/>
            <a:ext cx="8229600" cy="4648199"/>
          </a:xfrm>
        </p:spPr>
        <p:txBody>
          <a:bodyPr>
            <a:normAutofit/>
          </a:bodyPr>
          <a:lstStyle/>
          <a:p>
            <a:r>
              <a:rPr lang="en-US" sz="2000" dirty="0"/>
              <a:t>Standardized post-quantum cryptography will be implemented in “classical” platforms</a:t>
            </a:r>
          </a:p>
          <a:p>
            <a:r>
              <a:rPr lang="en-US" sz="2000" dirty="0"/>
              <a:t>Diversified applications require different properties </a:t>
            </a:r>
          </a:p>
          <a:p>
            <a:pPr lvl="1"/>
            <a:r>
              <a:rPr lang="en-US" sz="2000" dirty="0"/>
              <a:t>from extremely processing constrained device to limited communication bandwidth</a:t>
            </a:r>
          </a:p>
          <a:p>
            <a:r>
              <a:rPr lang="en-US" sz="2000" dirty="0"/>
              <a:t>May need to standardize more than one algorithm for each function to accommodate different application environments</a:t>
            </a:r>
          </a:p>
          <a:p>
            <a:r>
              <a:rPr lang="en-US" sz="2000" dirty="0"/>
              <a:t>Allowing parallel implementation for improving efficiency is certainly a plus</a:t>
            </a:r>
          </a:p>
          <a:p>
            <a:pPr marL="0" indent="0">
              <a:buNone/>
            </a:pPr>
            <a:endParaRPr lang="en-US" dirty="0"/>
          </a:p>
        </p:txBody>
      </p:sp>
    </p:spTree>
    <p:extLst>
      <p:ext uri="{BB962C8B-B14F-4D97-AF65-F5344CB8AC3E}">
        <p14:creationId xmlns:p14="http://schemas.microsoft.com/office/powerpoint/2010/main" val="1895994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Drop-in Replacements</a:t>
            </a:r>
          </a:p>
        </p:txBody>
      </p:sp>
      <p:sp>
        <p:nvSpPr>
          <p:cNvPr id="3" name="Content Placeholder 2"/>
          <p:cNvSpPr>
            <a:spLocks noGrp="1"/>
          </p:cNvSpPr>
          <p:nvPr>
            <p:ph idx="1"/>
          </p:nvPr>
        </p:nvSpPr>
        <p:spPr>
          <a:xfrm>
            <a:off x="1979612" y="1828800"/>
            <a:ext cx="9522004" cy="4495800"/>
          </a:xfrm>
        </p:spPr>
        <p:txBody>
          <a:bodyPr>
            <a:normAutofit/>
          </a:bodyPr>
          <a:lstStyle/>
          <a:p>
            <a:r>
              <a:rPr lang="en-US" dirty="0"/>
              <a:t>We’re looking for Quantum resistant drop-in replacements for existing applications, e.g. Internet Key Exchange (IKE) and Transport Layer Security (TLS)</a:t>
            </a:r>
          </a:p>
          <a:p>
            <a:pPr lvl="1"/>
            <a:r>
              <a:rPr lang="en-US" dirty="0"/>
              <a:t>Key establishment</a:t>
            </a:r>
          </a:p>
          <a:p>
            <a:pPr lvl="2"/>
            <a:r>
              <a:rPr lang="en-US" dirty="0"/>
              <a:t>Ideally, we’d like to have something to replace </a:t>
            </a:r>
            <a:r>
              <a:rPr lang="en-US" dirty="0" err="1"/>
              <a:t>Diffie</a:t>
            </a:r>
            <a:r>
              <a:rPr lang="en-US" dirty="0"/>
              <a:t>-Hellman key exchange</a:t>
            </a:r>
          </a:p>
          <a:p>
            <a:pPr lvl="2"/>
            <a:r>
              <a:rPr lang="en-US" dirty="0"/>
              <a:t>Practically, we have to look into some schemes such as encryption with one-time public key, which are not quite drop-in replacements</a:t>
            </a:r>
          </a:p>
          <a:p>
            <a:pPr lvl="1"/>
            <a:r>
              <a:rPr lang="en-US" dirty="0"/>
              <a:t>Signatures</a:t>
            </a:r>
          </a:p>
          <a:p>
            <a:pPr lvl="2"/>
            <a:r>
              <a:rPr lang="en-US" dirty="0"/>
              <a:t>We’d like to have signatures with reasonable public key size, signature size, and fast signature verification</a:t>
            </a:r>
          </a:p>
          <a:p>
            <a:pPr lvl="2"/>
            <a:r>
              <a:rPr lang="en-US" dirty="0"/>
              <a:t>Practically, we shall prepare to handle probably larger public keys, or/and larger signatures, and to handle state-full situation</a:t>
            </a:r>
          </a:p>
          <a:p>
            <a:r>
              <a:rPr lang="en-US" dirty="0"/>
              <a:t>We need to be realistic about what we can get for the quantum resistant counterpart for the existing applications</a:t>
            </a:r>
          </a:p>
        </p:txBody>
      </p:sp>
    </p:spTree>
    <p:extLst>
      <p:ext uri="{BB962C8B-B14F-4D97-AF65-F5344CB8AC3E}">
        <p14:creationId xmlns:p14="http://schemas.microsoft.com/office/powerpoint/2010/main" val="2508406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2" y="609600"/>
            <a:ext cx="8909366" cy="1280890"/>
          </a:xfrm>
        </p:spPr>
        <p:txBody>
          <a:bodyPr/>
          <a:lstStyle/>
          <a:p>
            <a:r>
              <a:rPr lang="en-US" dirty="0"/>
              <a:t>Hybrid Mode</a:t>
            </a:r>
          </a:p>
        </p:txBody>
      </p:sp>
      <p:sp>
        <p:nvSpPr>
          <p:cNvPr id="3" name="Content Placeholder 2"/>
          <p:cNvSpPr>
            <a:spLocks noGrp="1"/>
          </p:cNvSpPr>
          <p:nvPr>
            <p:ph idx="1"/>
          </p:nvPr>
        </p:nvSpPr>
        <p:spPr>
          <a:xfrm>
            <a:off x="2055812" y="1890490"/>
            <a:ext cx="8915400" cy="4434110"/>
          </a:xfrm>
        </p:spPr>
        <p:txBody>
          <a:bodyPr>
            <a:normAutofit/>
          </a:bodyPr>
          <a:lstStyle/>
          <a:p>
            <a:r>
              <a:rPr lang="en-US" dirty="0"/>
              <a:t>Hybrid mode has been proposed as a transition/migration step towards PQC cryptography</a:t>
            </a:r>
          </a:p>
          <a:p>
            <a:pPr lvl="1"/>
            <a:r>
              <a:rPr lang="en-US" dirty="0"/>
              <a:t>Key establishment by two schemes: </a:t>
            </a:r>
          </a:p>
          <a:p>
            <a:pPr lvl="2"/>
            <a:r>
              <a:rPr lang="en-US" dirty="0"/>
              <a:t>A current approved schemes to obtain </a:t>
            </a:r>
            <a:r>
              <a:rPr lang="en-US" i="1" dirty="0"/>
              <a:t>S</a:t>
            </a:r>
            <a:r>
              <a:rPr lang="en-US" i="1" baseline="-25000" dirty="0"/>
              <a:t>1</a:t>
            </a:r>
            <a:r>
              <a:rPr lang="en-US" dirty="0"/>
              <a:t> and</a:t>
            </a:r>
          </a:p>
          <a:p>
            <a:pPr lvl="2"/>
            <a:r>
              <a:rPr lang="en-US" dirty="0"/>
              <a:t>A post-quantum scheme to obtain </a:t>
            </a:r>
            <a:r>
              <a:rPr lang="en-US" i="1" dirty="0"/>
              <a:t>S</a:t>
            </a:r>
            <a:r>
              <a:rPr lang="en-US" i="1" baseline="-25000" dirty="0"/>
              <a:t>2</a:t>
            </a:r>
            <a:r>
              <a:rPr lang="en-US" dirty="0"/>
              <a:t>  </a:t>
            </a:r>
          </a:p>
          <a:p>
            <a:pPr lvl="2"/>
            <a:r>
              <a:rPr lang="en-US" dirty="0"/>
              <a:t>The keying material is derived from </a:t>
            </a:r>
            <a:r>
              <a:rPr lang="en-US" i="1" dirty="0"/>
              <a:t>S</a:t>
            </a:r>
            <a:r>
              <a:rPr lang="en-US" i="1" baseline="-25000" dirty="0"/>
              <a:t>1</a:t>
            </a:r>
            <a:r>
              <a:rPr lang="en-US" dirty="0"/>
              <a:t> and </a:t>
            </a:r>
            <a:r>
              <a:rPr lang="en-US" i="1" dirty="0"/>
              <a:t>S</a:t>
            </a:r>
            <a:r>
              <a:rPr lang="en-US" i="1" baseline="-25000" dirty="0"/>
              <a:t>2</a:t>
            </a:r>
          </a:p>
          <a:p>
            <a:pPr lvl="1"/>
            <a:r>
              <a:rPr lang="en-US" dirty="0"/>
              <a:t>Signature: message </a:t>
            </a:r>
            <a:r>
              <a:rPr lang="en-US" i="1" dirty="0"/>
              <a:t>M</a:t>
            </a:r>
            <a:r>
              <a:rPr lang="en-US" dirty="0"/>
              <a:t> is signed as </a:t>
            </a:r>
            <a:r>
              <a:rPr lang="en-US" i="1" dirty="0"/>
              <a:t>Sig</a:t>
            </a:r>
            <a:r>
              <a:rPr lang="en-US" baseline="-25000" dirty="0"/>
              <a:t>1</a:t>
            </a:r>
            <a:r>
              <a:rPr lang="en-US" dirty="0"/>
              <a:t>(</a:t>
            </a:r>
            <a:r>
              <a:rPr lang="en-US" i="1" dirty="0"/>
              <a:t>M</a:t>
            </a:r>
            <a:r>
              <a:rPr lang="en-US" dirty="0"/>
              <a:t>) and </a:t>
            </a:r>
            <a:r>
              <a:rPr lang="en-US" i="1" dirty="0"/>
              <a:t>Sig</a:t>
            </a:r>
            <a:r>
              <a:rPr lang="en-US" baseline="-25000" dirty="0"/>
              <a:t>2</a:t>
            </a:r>
            <a:r>
              <a:rPr lang="en-US" dirty="0"/>
              <a:t>(</a:t>
            </a:r>
            <a:r>
              <a:rPr lang="en-US" i="1" dirty="0"/>
              <a:t>M</a:t>
            </a:r>
            <a:r>
              <a:rPr lang="en-US" dirty="0"/>
              <a:t>) and the signature on </a:t>
            </a:r>
            <a:r>
              <a:rPr lang="en-US" i="1" dirty="0"/>
              <a:t>M</a:t>
            </a:r>
            <a:r>
              <a:rPr lang="en-US" dirty="0"/>
              <a:t> is valid if and only if </a:t>
            </a:r>
            <a:r>
              <a:rPr lang="en-US" i="1" dirty="0"/>
              <a:t>Sig</a:t>
            </a:r>
            <a:r>
              <a:rPr lang="en-US" i="1" baseline="-25000" dirty="0"/>
              <a:t>1</a:t>
            </a:r>
            <a:r>
              <a:rPr lang="en-US" dirty="0"/>
              <a:t>(</a:t>
            </a:r>
            <a:r>
              <a:rPr lang="en-US" i="1" dirty="0"/>
              <a:t>M</a:t>
            </a:r>
            <a:r>
              <a:rPr lang="en-US" dirty="0"/>
              <a:t>) and </a:t>
            </a:r>
            <a:r>
              <a:rPr lang="en-US" i="1" dirty="0"/>
              <a:t>Sig</a:t>
            </a:r>
            <a:r>
              <a:rPr lang="en-US" i="1" baseline="-25000" dirty="0"/>
              <a:t>2</a:t>
            </a:r>
            <a:r>
              <a:rPr lang="en-US" dirty="0"/>
              <a:t>(</a:t>
            </a:r>
            <a:r>
              <a:rPr lang="en-US" i="1" dirty="0"/>
              <a:t>M</a:t>
            </a:r>
            <a:r>
              <a:rPr lang="en-US" dirty="0"/>
              <a:t>) are both valid</a:t>
            </a:r>
          </a:p>
          <a:p>
            <a:pPr lvl="2"/>
            <a:r>
              <a:rPr lang="en-US" i="1" dirty="0"/>
              <a:t>Sig</a:t>
            </a:r>
            <a:r>
              <a:rPr lang="en-US" baseline="-25000" dirty="0"/>
              <a:t>1</a:t>
            </a:r>
            <a:r>
              <a:rPr lang="en-US" dirty="0"/>
              <a:t> () is a currently standardized algorithm, e.g. RSA, </a:t>
            </a:r>
          </a:p>
          <a:p>
            <a:pPr lvl="2"/>
            <a:r>
              <a:rPr lang="en-US" i="1" dirty="0"/>
              <a:t>Sig</a:t>
            </a:r>
            <a:r>
              <a:rPr lang="en-US" i="1" baseline="-25000" dirty="0"/>
              <a:t>2</a:t>
            </a:r>
            <a:r>
              <a:rPr lang="en-US" i="1" dirty="0"/>
              <a:t> </a:t>
            </a:r>
            <a:r>
              <a:rPr lang="en-US" dirty="0"/>
              <a:t>() is a PQC algorithm, e.g. XMSS.    </a:t>
            </a:r>
          </a:p>
          <a:p>
            <a:r>
              <a:rPr lang="en-US" dirty="0"/>
              <a:t>Current FIPS 140 validation will only validate the approved component</a:t>
            </a:r>
          </a:p>
          <a:p>
            <a:r>
              <a:rPr lang="en-US" dirty="0"/>
              <a:t>The PQC standardization will only consider the post-quantum component</a:t>
            </a:r>
          </a:p>
        </p:txBody>
      </p:sp>
    </p:spTree>
    <p:extLst>
      <p:ext uri="{BB962C8B-B14F-4D97-AF65-F5344CB8AC3E}">
        <p14:creationId xmlns:p14="http://schemas.microsoft.com/office/powerpoint/2010/main" val="2915185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2012" y="609600"/>
            <a:ext cx="8909366" cy="1280890"/>
          </a:xfrm>
        </p:spPr>
        <p:txBody>
          <a:bodyPr/>
          <a:lstStyle/>
          <a:p>
            <a:r>
              <a:rPr lang="en-US" dirty="0"/>
              <a:t>Interaction with Standards Organizations</a:t>
            </a:r>
          </a:p>
        </p:txBody>
      </p:sp>
      <p:sp>
        <p:nvSpPr>
          <p:cNvPr id="3" name="Content Placeholder 2"/>
          <p:cNvSpPr>
            <a:spLocks noGrp="1"/>
          </p:cNvSpPr>
          <p:nvPr>
            <p:ph idx="1"/>
          </p:nvPr>
        </p:nvSpPr>
        <p:spPr>
          <a:xfrm>
            <a:off x="2132012" y="2057400"/>
            <a:ext cx="8686800" cy="4495800"/>
          </a:xfrm>
        </p:spPr>
        <p:txBody>
          <a:bodyPr>
            <a:normAutofit/>
          </a:bodyPr>
          <a:lstStyle/>
          <a:p>
            <a:r>
              <a:rPr lang="en-US" dirty="0"/>
              <a:t>We are aware that many international/industry standards organizations and expert groups are working on or planning to work on post quantum cryptography standards/recommendations</a:t>
            </a:r>
          </a:p>
          <a:p>
            <a:pPr lvl="1"/>
            <a:r>
              <a:rPr lang="en-US" dirty="0"/>
              <a:t>IETF is taking action in specifying </a:t>
            </a:r>
            <a:r>
              <a:rPr lang="en-US" dirty="0" err="1"/>
              <a:t>stateful</a:t>
            </a:r>
            <a:r>
              <a:rPr lang="en-US" dirty="0"/>
              <a:t> hash-based signatures</a:t>
            </a:r>
          </a:p>
          <a:p>
            <a:pPr lvl="1"/>
            <a:r>
              <a:rPr lang="en-US" dirty="0"/>
              <a:t>ETSI released quantum-safe cryptography report</a:t>
            </a:r>
          </a:p>
          <a:p>
            <a:pPr lvl="1"/>
            <a:r>
              <a:rPr lang="en-US" dirty="0"/>
              <a:t>EU expert groups </a:t>
            </a:r>
            <a:r>
              <a:rPr lang="en-US" dirty="0" err="1"/>
              <a:t>PQCrypto</a:t>
            </a:r>
            <a:r>
              <a:rPr lang="en-US" dirty="0"/>
              <a:t> and </a:t>
            </a:r>
            <a:r>
              <a:rPr lang="en-US" dirty="0" err="1"/>
              <a:t>SafeCrypto</a:t>
            </a:r>
            <a:r>
              <a:rPr lang="en-US" dirty="0"/>
              <a:t> made recommendations and released reports</a:t>
            </a:r>
          </a:p>
          <a:p>
            <a:pPr lvl="1"/>
            <a:r>
              <a:rPr lang="en-US" dirty="0"/>
              <a:t>ISO/IEC JTC 1 SC27 has already had three six months study periods for quantum-resistant cryptography</a:t>
            </a:r>
          </a:p>
          <a:p>
            <a:r>
              <a:rPr lang="en-US" dirty="0"/>
              <a:t>NIST is interacting and collaborating with these organizations and groups</a:t>
            </a:r>
          </a:p>
          <a:p>
            <a:r>
              <a:rPr lang="en-US" dirty="0"/>
              <a:t>NIST plan to consider hash-based signatures as an early candidates for standardization, but probably just for specific applications like code signing</a:t>
            </a:r>
          </a:p>
        </p:txBody>
      </p:sp>
    </p:spTree>
    <p:extLst>
      <p:ext uri="{BB962C8B-B14F-4D97-AF65-F5344CB8AC3E}">
        <p14:creationId xmlns:p14="http://schemas.microsoft.com/office/powerpoint/2010/main" val="2980511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a:xfrm>
            <a:off x="1141412" y="1676400"/>
            <a:ext cx="6934200" cy="4343400"/>
          </a:xfrm>
        </p:spPr>
        <p:txBody>
          <a:bodyPr>
            <a:normAutofit/>
          </a:bodyPr>
          <a:lstStyle/>
          <a:p>
            <a:r>
              <a:rPr lang="en-US" dirty="0"/>
              <a:t>Post-quantum cryptography standardization is going to be a long journey</a:t>
            </a:r>
          </a:p>
          <a:p>
            <a:r>
              <a:rPr lang="en-US" dirty="0"/>
              <a:t>After the first mile, we have observed many complexities and challenges</a:t>
            </a:r>
          </a:p>
          <a:p>
            <a:r>
              <a:rPr lang="en-US" dirty="0"/>
              <a:t>NIST acknowledges all the feedback received, which has improved the submission requirements and evaluation criteria</a:t>
            </a:r>
          </a:p>
          <a:p>
            <a:r>
              <a:rPr lang="en-US" dirty="0"/>
              <a:t>We will continue to work with the community towards PQC standardization</a:t>
            </a:r>
          </a:p>
          <a:p>
            <a:r>
              <a:rPr lang="en-US" dirty="0"/>
              <a:t>See also: </a:t>
            </a:r>
            <a:r>
              <a:rPr lang="en-US" dirty="0">
                <a:hlinkClick r:id="rId3"/>
              </a:rPr>
              <a:t>www.nist.gov/pqcrypto</a:t>
            </a:r>
            <a:endParaRPr lang="en-US" dirty="0"/>
          </a:p>
          <a:p>
            <a:pPr lvl="1"/>
            <a:r>
              <a:rPr lang="en-US" dirty="0"/>
              <a:t>Sign up for the </a:t>
            </a:r>
            <a:r>
              <a:rPr lang="en-US" dirty="0" err="1"/>
              <a:t>pqc</a:t>
            </a:r>
            <a:r>
              <a:rPr lang="en-US" dirty="0"/>
              <a:t>-forum for announcements and discussion</a:t>
            </a:r>
          </a:p>
        </p:txBody>
      </p:sp>
      <p:pic>
        <p:nvPicPr>
          <p:cNvPr id="4" name="Picture 2" descr="https://s-media-cache-ak0.pinimg.com/originals/20/d6/14/20d614184b6e8849eb996dec471de7f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1812" y="2057400"/>
            <a:ext cx="3542109"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172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2" y="533400"/>
            <a:ext cx="8909366" cy="1280890"/>
          </a:xfrm>
        </p:spPr>
        <p:txBody>
          <a:bodyPr/>
          <a:lstStyle/>
          <a:p>
            <a:r>
              <a:rPr lang="en-US" dirty="0"/>
              <a:t>Background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979612" y="1905000"/>
                <a:ext cx="9370278" cy="4419600"/>
              </a:xfrm>
            </p:spPr>
            <p:txBody>
              <a:bodyPr>
                <a:normAutofit fontScale="85000" lnSpcReduction="10000"/>
              </a:bodyPr>
              <a:lstStyle/>
              <a:p>
                <a:r>
                  <a:rPr lang="en-US" dirty="0"/>
                  <a:t>Quantum computing changed what we have believed about the hardness of discrete log and factorization problems</a:t>
                </a:r>
              </a:p>
              <a:p>
                <a:pPr lvl="1"/>
                <a:r>
                  <a:rPr lang="en-US" dirty="0"/>
                  <a:t>Using quantum computers, an integer </a:t>
                </a:r>
                <a:r>
                  <a:rPr lang="en-US" i="1" dirty="0"/>
                  <a:t>n </a:t>
                </a:r>
                <a:r>
                  <a:rPr lang="en-US" dirty="0"/>
                  <a:t>can be factored in polynomial time using Shor's algorithm</a:t>
                </a:r>
              </a:p>
              <a:p>
                <a:pPr lvl="1"/>
                <a:r>
                  <a:rPr lang="en-US" dirty="0"/>
                  <a:t>The discrete logarithm problem can also be solved by Shor’s algorithm in polynomial time</a:t>
                </a:r>
              </a:p>
              <a:p>
                <a:r>
                  <a:rPr lang="en-US" dirty="0"/>
                  <a:t>As a result, the public key cryptosystems deployed since the 1980s will need to be replaced </a:t>
                </a:r>
              </a:p>
              <a:p>
                <a:pPr lvl="1"/>
                <a:r>
                  <a:rPr lang="en-US" dirty="0"/>
                  <a:t>RSA signatures, DSA and ECDSA (FIPS 186-4)</a:t>
                </a:r>
              </a:p>
              <a:p>
                <a:pPr lvl="1"/>
                <a:r>
                  <a:rPr lang="en-US" dirty="0" err="1"/>
                  <a:t>Diffie</a:t>
                </a:r>
                <a:r>
                  <a:rPr lang="en-US" dirty="0"/>
                  <a:t>-Hellman Key Agreement over finite fields and elliptic curves(NIST SP 800-56A)</a:t>
                </a:r>
              </a:p>
              <a:p>
                <a:pPr lvl="1"/>
                <a:r>
                  <a:rPr lang="en-US" dirty="0"/>
                  <a:t>RSA encryption (NIST SP 800-56B)</a:t>
                </a:r>
              </a:p>
              <a:p>
                <a:r>
                  <a:rPr lang="en-US" dirty="0"/>
                  <a:t>We have to look for quantum-resistant counterparts for these cryptosystems</a:t>
                </a:r>
              </a:p>
              <a:p>
                <a:r>
                  <a:rPr lang="en-US" dirty="0"/>
                  <a:t>Quantum computing also impacted security strength of symmetric key based cryptography algorithms</a:t>
                </a:r>
              </a:p>
              <a:p>
                <a:pPr lvl="1"/>
                <a:r>
                  <a:rPr lang="en-US" dirty="0"/>
                  <a:t>Grover’s algorithm can find AES key with approximately </a:t>
                </a:r>
                <a14:m>
                  <m:oMath xmlns:m="http://schemas.openxmlformats.org/officeDocument/2006/math">
                    <m:rad>
                      <m:radPr>
                        <m:degHide m:val="on"/>
                        <m:ctrlPr>
                          <a:rPr lang="en-US" i="1" smtClean="0">
                            <a:latin typeface="Cambria Math" charset="0"/>
                          </a:rPr>
                        </m:ctrlPr>
                      </m:radPr>
                      <m:deg/>
                      <m:e>
                        <m:sSup>
                          <m:sSupPr>
                            <m:ctrlPr>
                              <a:rPr lang="en-US" i="1" smtClean="0">
                                <a:latin typeface="Cambria Math"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𝑛</m:t>
                            </m:r>
                          </m:sup>
                        </m:sSup>
                      </m:e>
                    </m:rad>
                  </m:oMath>
                </a14:m>
                <a:r>
                  <a:rPr lang="en-US" dirty="0"/>
                  <a:t> operations where n is the key length</a:t>
                </a:r>
              </a:p>
              <a:p>
                <a:pPr lvl="1"/>
                <a:r>
                  <a:rPr lang="en-US" dirty="0"/>
                  <a:t>Intuitively, we should double the key length, if 2</a:t>
                </a:r>
                <a:r>
                  <a:rPr lang="en-US" baseline="30000" dirty="0"/>
                  <a:t>64</a:t>
                </a:r>
                <a:r>
                  <a:rPr lang="en-US" dirty="0"/>
                  <a:t> quantum operations cost about the same as 2</a:t>
                </a:r>
                <a:r>
                  <a:rPr lang="en-US" baseline="30000" dirty="0"/>
                  <a:t>64</a:t>
                </a:r>
                <a:r>
                  <a:rPr lang="en-US" dirty="0"/>
                  <a:t> classical operations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979612" y="1905000"/>
                <a:ext cx="9370278" cy="4419600"/>
              </a:xfrm>
              <a:blipFill>
                <a:blip r:embed="rId3"/>
                <a:stretch>
                  <a:fillRect l="-260" t="-828" r="-195"/>
                </a:stretch>
              </a:blipFill>
            </p:spPr>
            <p:txBody>
              <a:bodyPr/>
              <a:lstStyle/>
              <a:p>
                <a:r>
                  <a:rPr lang="en-US">
                    <a:noFill/>
                  </a:rPr>
                  <a:t> </a:t>
                </a:r>
              </a:p>
            </p:txBody>
          </p:sp>
        </mc:Fallback>
      </mc:AlternateContent>
    </p:spTree>
    <p:extLst>
      <p:ext uri="{BB962C8B-B14F-4D97-AF65-F5344CB8AC3E}">
        <p14:creationId xmlns:p14="http://schemas.microsoft.com/office/powerpoint/2010/main" val="312203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2" y="274638"/>
            <a:ext cx="9525000" cy="1325562"/>
          </a:xfrm>
        </p:spPr>
        <p:txBody>
          <a:bodyPr/>
          <a:lstStyle/>
          <a:p>
            <a:r>
              <a:rPr lang="en-US" dirty="0"/>
              <a:t>What we have done so far – </a:t>
            </a:r>
            <a:br>
              <a:rPr lang="en-US" dirty="0"/>
            </a:br>
            <a:r>
              <a:rPr lang="en-US" dirty="0"/>
              <a:t>The first mile in a long journey</a:t>
            </a:r>
            <a:endParaRPr lang="en-US" cap="none" dirty="0"/>
          </a:p>
        </p:txBody>
      </p:sp>
      <p:sp>
        <p:nvSpPr>
          <p:cNvPr id="3" name="Content Placeholder 2"/>
          <p:cNvSpPr>
            <a:spLocks noGrp="1"/>
          </p:cNvSpPr>
          <p:nvPr>
            <p:ph idx="1"/>
          </p:nvPr>
        </p:nvSpPr>
        <p:spPr>
          <a:xfrm>
            <a:off x="1598612" y="1905000"/>
            <a:ext cx="6629400" cy="4648200"/>
          </a:xfrm>
        </p:spPr>
        <p:txBody>
          <a:bodyPr>
            <a:normAutofit/>
          </a:bodyPr>
          <a:lstStyle/>
          <a:p>
            <a:r>
              <a:rPr lang="en-US" dirty="0"/>
              <a:t>2012 – NIST begins PQC project</a:t>
            </a:r>
          </a:p>
          <a:p>
            <a:pPr lvl="1"/>
            <a:r>
              <a:rPr lang="en-US" dirty="0"/>
              <a:t>Research and build NIST team</a:t>
            </a:r>
          </a:p>
          <a:p>
            <a:r>
              <a:rPr lang="en-US" dirty="0"/>
              <a:t>April 2015 – 1</a:t>
            </a:r>
            <a:r>
              <a:rPr lang="en-US" baseline="30000" dirty="0"/>
              <a:t>st</a:t>
            </a:r>
            <a:r>
              <a:rPr lang="en-US" dirty="0"/>
              <a:t> NIST PQC workshop</a:t>
            </a:r>
          </a:p>
          <a:p>
            <a:r>
              <a:rPr lang="en-US" dirty="0"/>
              <a:t>Feb 2016 – NIST Report on PQC (NISTIR 8105)</a:t>
            </a:r>
          </a:p>
          <a:p>
            <a:r>
              <a:rPr lang="en-US" dirty="0"/>
              <a:t>Feb 2016 – NIST preliminary announcement of standardization plan</a:t>
            </a:r>
          </a:p>
          <a:p>
            <a:r>
              <a:rPr lang="en-US" dirty="0"/>
              <a:t>Aug 2016 – Draft submission requirements and evaluation criteria released for public comments</a:t>
            </a:r>
          </a:p>
          <a:p>
            <a:r>
              <a:rPr lang="en-US" dirty="0"/>
              <a:t>Sep 2016 – Comment period ends</a:t>
            </a:r>
          </a:p>
          <a:p>
            <a:r>
              <a:rPr lang="en-US" dirty="0"/>
              <a:t>Dec 2016 – Announcement of finalized requirements and criteria(Federal Register Notice)</a:t>
            </a:r>
          </a:p>
        </p:txBody>
      </p:sp>
      <p:pic>
        <p:nvPicPr>
          <p:cNvPr id="1026" name="Picture 2" descr="https://s-media-cache-ak0.pinimg.com/originals/20/d6/14/20d614184b6e8849eb996dec471de7f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8412" y="2286000"/>
            <a:ext cx="3886200" cy="2926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3815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1848" y="609600"/>
            <a:ext cx="8909366" cy="1280890"/>
          </a:xfrm>
        </p:spPr>
        <p:txBody>
          <a:bodyPr>
            <a:normAutofit/>
          </a:bodyPr>
          <a:lstStyle/>
          <a:p>
            <a:r>
              <a:rPr lang="en-US" dirty="0"/>
              <a:t>NIST PQC team – The most significant in the first mile</a:t>
            </a:r>
          </a:p>
        </p:txBody>
      </p:sp>
      <p:sp>
        <p:nvSpPr>
          <p:cNvPr id="3" name="Content Placeholder 2"/>
          <p:cNvSpPr>
            <a:spLocks noGrp="1"/>
          </p:cNvSpPr>
          <p:nvPr>
            <p:ph idx="1"/>
          </p:nvPr>
        </p:nvSpPr>
        <p:spPr>
          <a:xfrm>
            <a:off x="1827212" y="2209800"/>
            <a:ext cx="9144002" cy="4419600"/>
          </a:xfrm>
        </p:spPr>
        <p:txBody>
          <a:bodyPr>
            <a:normAutofit/>
          </a:bodyPr>
          <a:lstStyle/>
          <a:p>
            <a:r>
              <a:rPr lang="en-US" dirty="0"/>
              <a:t>Consists of 10 NIST researchers in cryptography, quantum information, quantum algorithms</a:t>
            </a:r>
          </a:p>
          <a:p>
            <a:r>
              <a:rPr lang="en-US" dirty="0"/>
              <a:t>Hold bi-weekly seminars (internal and invited speakers)</a:t>
            </a:r>
          </a:p>
          <a:p>
            <a:r>
              <a:rPr lang="en-US" dirty="0"/>
              <a:t>Publish results at </a:t>
            </a:r>
            <a:r>
              <a:rPr lang="en-US" dirty="0" err="1"/>
              <a:t>PQcrypto</a:t>
            </a:r>
            <a:r>
              <a:rPr lang="en-US" dirty="0"/>
              <a:t> and other journals/conferences</a:t>
            </a:r>
          </a:p>
          <a:p>
            <a:r>
              <a:rPr lang="en-US" dirty="0"/>
              <a:t>Engage with research community (presentations and discussion forums)</a:t>
            </a:r>
          </a:p>
          <a:p>
            <a:r>
              <a:rPr lang="en-US" dirty="0"/>
              <a:t>Work with industry and standards organizations (ETSI, IETF, ISO/IEC SC27)</a:t>
            </a:r>
          </a:p>
          <a:p>
            <a:r>
              <a:rPr lang="en-US" dirty="0"/>
              <a:t>Reach government agencies for raising awareness of upcoming cryptography transition</a:t>
            </a:r>
          </a:p>
          <a:p>
            <a:r>
              <a:rPr lang="en-US" dirty="0"/>
              <a:t>Collaborate with </a:t>
            </a:r>
            <a:r>
              <a:rPr lang="en-US" dirty="0" err="1"/>
              <a:t>QuiCS</a:t>
            </a:r>
            <a:r>
              <a:rPr lang="en-US" dirty="0"/>
              <a:t> (Joint Center for Quantum Information and Computer Science), University of Maryland</a:t>
            </a:r>
          </a:p>
          <a:p>
            <a:pPr lvl="1"/>
            <a:endParaRPr lang="en-US" dirty="0"/>
          </a:p>
        </p:txBody>
      </p:sp>
    </p:spTree>
    <p:extLst>
      <p:ext uri="{BB962C8B-B14F-4D97-AF65-F5344CB8AC3E}">
        <p14:creationId xmlns:p14="http://schemas.microsoft.com/office/powerpoint/2010/main" val="787523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5812" y="609600"/>
            <a:ext cx="8909366" cy="1280890"/>
          </a:xfrm>
        </p:spPr>
        <p:txBody>
          <a:bodyPr>
            <a:normAutofit fontScale="90000"/>
          </a:bodyPr>
          <a:lstStyle/>
          <a:p>
            <a:r>
              <a:rPr lang="en-US" dirty="0"/>
              <a:t>Post-Quantum Cryptography- What has been in the standards and research? </a:t>
            </a:r>
          </a:p>
        </p:txBody>
      </p:sp>
      <p:sp>
        <p:nvSpPr>
          <p:cNvPr id="3" name="Content Placeholder 2"/>
          <p:cNvSpPr>
            <a:spLocks noGrp="1"/>
          </p:cNvSpPr>
          <p:nvPr>
            <p:ph idx="1"/>
          </p:nvPr>
        </p:nvSpPr>
        <p:spPr>
          <a:xfrm>
            <a:off x="2055812" y="2133600"/>
            <a:ext cx="9445804" cy="4419600"/>
          </a:xfrm>
        </p:spPr>
        <p:txBody>
          <a:bodyPr>
            <a:normAutofit fontScale="92500" lnSpcReduction="10000"/>
          </a:bodyPr>
          <a:lstStyle/>
          <a:p>
            <a:r>
              <a:rPr lang="en-US" dirty="0"/>
              <a:t>The main categories of PQC schemes</a:t>
            </a:r>
          </a:p>
          <a:p>
            <a:pPr lvl="1"/>
            <a:r>
              <a:rPr lang="en-US" dirty="0"/>
              <a:t>Lattice based (e.g. </a:t>
            </a:r>
            <a:r>
              <a:rPr lang="en-US" dirty="0" err="1"/>
              <a:t>NTRUencrypt</a:t>
            </a:r>
            <a:r>
              <a:rPr lang="en-US" dirty="0"/>
              <a:t>, New Hope)</a:t>
            </a:r>
          </a:p>
          <a:p>
            <a:pPr lvl="1"/>
            <a:r>
              <a:rPr lang="en-US" dirty="0"/>
              <a:t>Hash based signatures (e.g. XMSS and SPHINCS)</a:t>
            </a:r>
          </a:p>
          <a:p>
            <a:pPr lvl="1"/>
            <a:r>
              <a:rPr lang="en-US" dirty="0"/>
              <a:t>Code based (e.g. </a:t>
            </a:r>
            <a:r>
              <a:rPr lang="en-US" dirty="0" err="1"/>
              <a:t>McEliece</a:t>
            </a:r>
            <a:r>
              <a:rPr lang="en-US" dirty="0"/>
              <a:t>)</a:t>
            </a:r>
          </a:p>
          <a:p>
            <a:pPr lvl="1"/>
            <a:r>
              <a:rPr lang="en-US" dirty="0"/>
              <a:t>Multivariate (e.g. Rainbow)</a:t>
            </a:r>
          </a:p>
          <a:p>
            <a:pPr lvl="1"/>
            <a:r>
              <a:rPr lang="en-US" dirty="0"/>
              <a:t>Other (e.g. isogenies on </a:t>
            </a:r>
            <a:r>
              <a:rPr lang="en-US" dirty="0" err="1"/>
              <a:t>supersingular</a:t>
            </a:r>
            <a:r>
              <a:rPr lang="en-US" dirty="0"/>
              <a:t> elliptic curves SIDH)</a:t>
            </a:r>
          </a:p>
          <a:p>
            <a:r>
              <a:rPr lang="en-US" dirty="0"/>
              <a:t>Research has been rapidly advancing in the past five years</a:t>
            </a:r>
          </a:p>
          <a:p>
            <a:pPr lvl="1"/>
            <a:r>
              <a:rPr lang="en-US" dirty="0"/>
              <a:t>Many schemes are proposed and analyzed</a:t>
            </a:r>
          </a:p>
          <a:p>
            <a:pPr lvl="1"/>
            <a:r>
              <a:rPr lang="en-US" dirty="0"/>
              <a:t>Some are broken under classical attacks</a:t>
            </a:r>
          </a:p>
          <a:p>
            <a:r>
              <a:rPr lang="en-US" dirty="0"/>
              <a:t>Industry has been moving towards quantum resistant cryptosystems</a:t>
            </a:r>
          </a:p>
          <a:p>
            <a:r>
              <a:rPr lang="en-US" dirty="0"/>
              <a:t>Some standards organizations have considered specific schemes (e.g. IETF, hash-based signature) and some experts groups (e.g. EU </a:t>
            </a:r>
            <a:r>
              <a:rPr lang="en-US" dirty="0" err="1"/>
              <a:t>PQcrypto</a:t>
            </a:r>
            <a:r>
              <a:rPr lang="en-US" dirty="0"/>
              <a:t>) made recommendations</a:t>
            </a:r>
          </a:p>
        </p:txBody>
      </p:sp>
    </p:spTree>
    <p:extLst>
      <p:ext uri="{BB962C8B-B14F-4D97-AF65-F5344CB8AC3E}">
        <p14:creationId xmlns:p14="http://schemas.microsoft.com/office/powerpoint/2010/main" val="1297246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2" y="624110"/>
            <a:ext cx="9750604" cy="1280890"/>
          </a:xfrm>
        </p:spPr>
        <p:txBody>
          <a:bodyPr/>
          <a:lstStyle/>
          <a:p>
            <a:r>
              <a:rPr lang="en-US" dirty="0"/>
              <a:t>Post-Quantum Cryptography Standardization – Is it too early? </a:t>
            </a:r>
          </a:p>
        </p:txBody>
      </p:sp>
      <p:sp>
        <p:nvSpPr>
          <p:cNvPr id="3" name="Content Placeholder 2"/>
          <p:cNvSpPr>
            <a:spLocks noGrp="1"/>
          </p:cNvSpPr>
          <p:nvPr>
            <p:ph idx="1"/>
          </p:nvPr>
        </p:nvSpPr>
        <p:spPr>
          <a:xfrm>
            <a:off x="1522411" y="2237591"/>
            <a:ext cx="6324600" cy="3810000"/>
          </a:xfrm>
        </p:spPr>
        <p:txBody>
          <a:bodyPr>
            <a:normAutofit/>
          </a:bodyPr>
          <a:lstStyle/>
          <a:p>
            <a:r>
              <a:rPr lang="en-US" dirty="0"/>
              <a:t>It has been a long debate among researchers and practitioners on whether it is too early to look into PQC standardization</a:t>
            </a:r>
          </a:p>
          <a:p>
            <a:r>
              <a:rPr lang="en-US" dirty="0"/>
              <a:t>“A one-in-seven chance that some fundamental public-key crypto will be broken by quantum by 2026, and a one-in-two chance of the same by 2031” – Michele </a:t>
            </a:r>
            <a:r>
              <a:rPr lang="en-US" dirty="0" err="1"/>
              <a:t>Mosca</a:t>
            </a:r>
            <a:r>
              <a:rPr lang="en-US" dirty="0"/>
              <a:t>, U. of Waterloo)</a:t>
            </a:r>
          </a:p>
          <a:p>
            <a:r>
              <a:rPr lang="en-US" dirty="0"/>
              <a:t>The experience tells that we need at least several years to developing and deploying PQC standards</a:t>
            </a:r>
          </a:p>
          <a:p>
            <a:r>
              <a:rPr lang="en-US" dirty="0"/>
              <a:t>If we require 5-year backward secrecy, we certainly need to start standardization</a:t>
            </a:r>
          </a:p>
        </p:txBody>
      </p:sp>
      <p:grpSp>
        <p:nvGrpSpPr>
          <p:cNvPr id="14" name="Group 13"/>
          <p:cNvGrpSpPr/>
          <p:nvPr/>
        </p:nvGrpSpPr>
        <p:grpSpPr>
          <a:xfrm>
            <a:off x="8532812" y="2147495"/>
            <a:ext cx="2819400" cy="1780390"/>
            <a:chOff x="8456612" y="2766956"/>
            <a:chExt cx="2819400" cy="1780390"/>
          </a:xfrm>
        </p:grpSpPr>
        <p:grpSp>
          <p:nvGrpSpPr>
            <p:cNvPr id="11" name="Group 10"/>
            <p:cNvGrpSpPr/>
            <p:nvPr/>
          </p:nvGrpSpPr>
          <p:grpSpPr>
            <a:xfrm>
              <a:off x="8456612" y="2766956"/>
              <a:ext cx="2819400" cy="762000"/>
              <a:chOff x="8075612" y="3962400"/>
              <a:chExt cx="2819400" cy="762000"/>
            </a:xfrm>
          </p:grpSpPr>
          <p:sp>
            <p:nvSpPr>
              <p:cNvPr id="4" name="TextBox 3"/>
              <p:cNvSpPr txBox="1"/>
              <p:nvPr/>
            </p:nvSpPr>
            <p:spPr>
              <a:xfrm>
                <a:off x="8075612" y="3962400"/>
                <a:ext cx="1676400" cy="381000"/>
              </a:xfrm>
              <a:prstGeom prst="rect">
                <a:avLst/>
              </a:prstGeom>
              <a:solidFill>
                <a:schemeClr val="tx2">
                  <a:lumMod val="40000"/>
                  <a:lumOff val="60000"/>
                </a:schemeClr>
              </a:solidFill>
              <a:ln>
                <a:solidFill>
                  <a:schemeClr val="tx1">
                    <a:lumMod val="50000"/>
                    <a:lumOff val="50000"/>
                  </a:schemeClr>
                </a:solidFill>
              </a:ln>
            </p:spPr>
            <p:txBody>
              <a:bodyPr wrap="square" rtlCol="0">
                <a:spAutoFit/>
              </a:bodyPr>
              <a:lstStyle/>
              <a:p>
                <a:pPr algn="ctr"/>
                <a:r>
                  <a:rPr lang="en-US" dirty="0"/>
                  <a:t>y</a:t>
                </a:r>
              </a:p>
            </p:txBody>
          </p:sp>
          <p:sp>
            <p:nvSpPr>
              <p:cNvPr id="5" name="TextBox 4"/>
              <p:cNvSpPr txBox="1"/>
              <p:nvPr/>
            </p:nvSpPr>
            <p:spPr>
              <a:xfrm>
                <a:off x="9752012" y="3962400"/>
                <a:ext cx="1143000" cy="381000"/>
              </a:xfrm>
              <a:prstGeom prst="rect">
                <a:avLst/>
              </a:prstGeom>
              <a:solidFill>
                <a:schemeClr val="accent3">
                  <a:lumMod val="40000"/>
                  <a:lumOff val="60000"/>
                </a:schemeClr>
              </a:solidFill>
              <a:ln>
                <a:solidFill>
                  <a:schemeClr val="tx1">
                    <a:lumMod val="50000"/>
                    <a:lumOff val="50000"/>
                  </a:schemeClr>
                </a:solidFill>
              </a:ln>
            </p:spPr>
            <p:txBody>
              <a:bodyPr wrap="square" rtlCol="0">
                <a:spAutoFit/>
              </a:bodyPr>
              <a:lstStyle/>
              <a:p>
                <a:pPr algn="ctr"/>
                <a:r>
                  <a:rPr lang="en-US" dirty="0"/>
                  <a:t>x</a:t>
                </a:r>
              </a:p>
            </p:txBody>
          </p:sp>
          <p:sp>
            <p:nvSpPr>
              <p:cNvPr id="6" name="TextBox 5"/>
              <p:cNvSpPr txBox="1"/>
              <p:nvPr/>
            </p:nvSpPr>
            <p:spPr>
              <a:xfrm>
                <a:off x="8075612" y="4343400"/>
                <a:ext cx="2133600" cy="381000"/>
              </a:xfrm>
              <a:prstGeom prst="rect">
                <a:avLst/>
              </a:prstGeom>
              <a:solidFill>
                <a:srgbClr val="92D050"/>
              </a:solidFill>
              <a:ln>
                <a:solidFill>
                  <a:schemeClr val="tx1">
                    <a:lumMod val="50000"/>
                    <a:lumOff val="50000"/>
                  </a:schemeClr>
                </a:solidFill>
              </a:ln>
            </p:spPr>
            <p:txBody>
              <a:bodyPr wrap="square" rtlCol="0">
                <a:spAutoFit/>
              </a:bodyPr>
              <a:lstStyle/>
              <a:p>
                <a:pPr algn="ctr"/>
                <a:r>
                  <a:rPr lang="en-US" dirty="0"/>
                  <a:t>z</a:t>
                </a:r>
              </a:p>
            </p:txBody>
          </p:sp>
        </p:grpSp>
        <p:grpSp>
          <p:nvGrpSpPr>
            <p:cNvPr id="12" name="Group 11"/>
            <p:cNvGrpSpPr/>
            <p:nvPr/>
          </p:nvGrpSpPr>
          <p:grpSpPr>
            <a:xfrm>
              <a:off x="9423540" y="3528956"/>
              <a:ext cx="1811439" cy="1018390"/>
              <a:chOff x="9066212" y="4696610"/>
              <a:chExt cx="1811439" cy="1018390"/>
            </a:xfrm>
          </p:grpSpPr>
          <p:sp>
            <p:nvSpPr>
              <p:cNvPr id="9" name="Right Brace 8"/>
              <p:cNvSpPr/>
              <p:nvPr/>
            </p:nvSpPr>
            <p:spPr>
              <a:xfrm rot="5400000">
                <a:off x="10439381" y="4483799"/>
                <a:ext cx="225460" cy="651081"/>
              </a:xfrm>
              <a:prstGeom prst="rightBrac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ounded Rectangular Callout 9"/>
              <p:cNvSpPr/>
              <p:nvPr/>
            </p:nvSpPr>
            <p:spPr>
              <a:xfrm>
                <a:off x="9066212" y="5029200"/>
                <a:ext cx="1600200" cy="685800"/>
              </a:xfrm>
              <a:prstGeom prst="wedgeRoundRectCallout">
                <a:avLst>
                  <a:gd name="adj1" fmla="val 45991"/>
                  <a:gd name="adj2" fmla="val -607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If </a:t>
                </a:r>
                <a:r>
                  <a:rPr lang="en-US" sz="1400" dirty="0" err="1"/>
                  <a:t>x+y</a:t>
                </a:r>
                <a:r>
                  <a:rPr lang="en-US" sz="1400" dirty="0"/>
                  <a:t> &gt; z,  we should worry!</a:t>
                </a:r>
              </a:p>
            </p:txBody>
          </p:sp>
        </p:grpSp>
      </p:grpSp>
      <p:sp>
        <p:nvSpPr>
          <p:cNvPr id="13" name="Content Placeholder 2"/>
          <p:cNvSpPr txBox="1">
            <a:spLocks/>
          </p:cNvSpPr>
          <p:nvPr/>
        </p:nvSpPr>
        <p:spPr>
          <a:xfrm>
            <a:off x="7847011" y="4170381"/>
            <a:ext cx="3942701" cy="2448260"/>
          </a:xfrm>
          <a:prstGeom prst="rect">
            <a:avLst/>
          </a:prstGeom>
        </p:spPr>
        <p:txBody>
          <a:bodyPr vert="horz" lIns="91440" tIns="45720" rIns="91440" bIns="45720" rtlCol="0">
            <a:normAutofit fontScale="92500"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y is the time taken for developing and deploying PQC standards</a:t>
            </a:r>
          </a:p>
          <a:p>
            <a:r>
              <a:rPr lang="en-US" dirty="0"/>
              <a:t>x is the time for “backward secrecy” (maintain secrecy for the information encrypted x years ago)</a:t>
            </a:r>
          </a:p>
          <a:p>
            <a:r>
              <a:rPr lang="en-US" dirty="0"/>
              <a:t>z is the time before quantum computers are available</a:t>
            </a:r>
          </a:p>
          <a:p>
            <a:pPr lvl="1"/>
            <a:endParaRPr lang="en-US" dirty="0"/>
          </a:p>
        </p:txBody>
      </p:sp>
    </p:spTree>
    <p:extLst>
      <p:ext uri="{BB962C8B-B14F-4D97-AF65-F5344CB8AC3E}">
        <p14:creationId xmlns:p14="http://schemas.microsoft.com/office/powerpoint/2010/main" val="2263361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12" y="624110"/>
            <a:ext cx="9522004" cy="1280890"/>
          </a:xfrm>
        </p:spPr>
        <p:txBody>
          <a:bodyPr>
            <a:normAutofit fontScale="90000"/>
          </a:bodyPr>
          <a:lstStyle/>
          <a:p>
            <a:r>
              <a:rPr lang="en-US" dirty="0"/>
              <a:t>Post-Quantum Cryptography Standardization – A big decision to move forward</a:t>
            </a:r>
          </a:p>
        </p:txBody>
      </p:sp>
      <p:sp>
        <p:nvSpPr>
          <p:cNvPr id="3" name="Content Placeholder 2"/>
          <p:cNvSpPr>
            <a:spLocks noGrp="1"/>
          </p:cNvSpPr>
          <p:nvPr>
            <p:ph idx="1"/>
          </p:nvPr>
        </p:nvSpPr>
        <p:spPr>
          <a:xfrm>
            <a:off x="1217614" y="2057400"/>
            <a:ext cx="9753600" cy="4343400"/>
          </a:xfrm>
        </p:spPr>
        <p:txBody>
          <a:bodyPr>
            <a:normAutofit fontScale="92500" lnSpcReduction="10000"/>
          </a:bodyPr>
          <a:lstStyle/>
          <a:p>
            <a:r>
              <a:rPr lang="en-US" dirty="0"/>
              <a:t>Considering the time to develop/deploy PQC standards and the backward secrecy required for the information, it is the time to look into standardization</a:t>
            </a:r>
          </a:p>
          <a:p>
            <a:r>
              <a:rPr lang="en-US" dirty="0"/>
              <a:t>NIST sees its role as managing a process of achieving community consensus in a transparent and timely manner </a:t>
            </a:r>
          </a:p>
          <a:p>
            <a:r>
              <a:rPr lang="en-US" dirty="0"/>
              <a:t>NIST announced preliminary plan of developing PQC standards at </a:t>
            </a:r>
            <a:r>
              <a:rPr lang="en-US" dirty="0" err="1"/>
              <a:t>PQCrypto</a:t>
            </a:r>
            <a:r>
              <a:rPr lang="en-US" dirty="0"/>
              <a:t> 2016</a:t>
            </a:r>
          </a:p>
          <a:p>
            <a:pPr lvl="1"/>
            <a:r>
              <a:rPr lang="en-US" dirty="0"/>
              <a:t>The announcement received strong support from research community</a:t>
            </a:r>
          </a:p>
          <a:p>
            <a:r>
              <a:rPr lang="en-US" dirty="0"/>
              <a:t>NIST released draft of call for proposals in August 2016</a:t>
            </a:r>
          </a:p>
          <a:p>
            <a:pPr lvl="1"/>
            <a:r>
              <a:rPr lang="en-US" dirty="0"/>
              <a:t>Scope – public key signatures, encryption, key-exchange</a:t>
            </a:r>
          </a:p>
          <a:p>
            <a:pPr lvl="1"/>
            <a:r>
              <a:rPr lang="en-US" dirty="0"/>
              <a:t>Basic requirements for each function</a:t>
            </a:r>
          </a:p>
          <a:p>
            <a:pPr lvl="1"/>
            <a:r>
              <a:rPr lang="en-US" dirty="0"/>
              <a:t>Evaluation Criteria</a:t>
            </a:r>
          </a:p>
          <a:p>
            <a:pPr lvl="2"/>
            <a:r>
              <a:rPr lang="en-US" dirty="0"/>
              <a:t>Security: security models, target security strengths – classic and quantum</a:t>
            </a:r>
          </a:p>
          <a:p>
            <a:pPr lvl="2"/>
            <a:r>
              <a:rPr lang="en-US" dirty="0"/>
              <a:t>Performance: key size, signature size, computational efficiency, and flexibility</a:t>
            </a:r>
          </a:p>
          <a:p>
            <a:pPr lvl="1"/>
            <a:r>
              <a:rPr lang="en-US" dirty="0"/>
              <a:t>Plans for the Evaluation Process</a:t>
            </a:r>
          </a:p>
          <a:p>
            <a:endParaRPr lang="en-US" dirty="0"/>
          </a:p>
        </p:txBody>
      </p:sp>
    </p:spTree>
    <p:extLst>
      <p:ext uri="{BB962C8B-B14F-4D97-AF65-F5344CB8AC3E}">
        <p14:creationId xmlns:p14="http://schemas.microsoft.com/office/powerpoint/2010/main" val="192141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0056" y="665115"/>
            <a:ext cx="8909366" cy="1280890"/>
          </a:xfrm>
        </p:spPr>
        <p:txBody>
          <a:bodyPr/>
          <a:lstStyle/>
          <a:p>
            <a:r>
              <a:rPr lang="en-US" dirty="0"/>
              <a:t>PQC Standardization Plan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96270108"/>
              </p:ext>
            </p:extLst>
          </p:nvPr>
        </p:nvGraphicFramePr>
        <p:xfrm>
          <a:off x="1903412" y="1524000"/>
          <a:ext cx="9067802" cy="2001520"/>
        </p:xfrm>
        <a:graphic>
          <a:graphicData uri="http://schemas.openxmlformats.org/drawingml/2006/table">
            <a:tbl>
              <a:tblPr firstRow="1" bandRow="1">
                <a:tableStyleId>{5C22544A-7EE6-4342-B048-85BDC9FD1C3A}</a:tableStyleId>
              </a:tblPr>
              <a:tblGrid>
                <a:gridCol w="2895600">
                  <a:extLst>
                    <a:ext uri="{9D8B030D-6E8A-4147-A177-3AD203B41FA5}">
                      <a16:colId xmlns="" xmlns:a16="http://schemas.microsoft.com/office/drawing/2014/main" val="20000"/>
                    </a:ext>
                  </a:extLst>
                </a:gridCol>
                <a:gridCol w="6172202">
                  <a:extLst>
                    <a:ext uri="{9D8B030D-6E8A-4147-A177-3AD203B41FA5}">
                      <a16:colId xmlns="" xmlns:a16="http://schemas.microsoft.com/office/drawing/2014/main" val="20001"/>
                    </a:ext>
                  </a:extLst>
                </a:gridCol>
              </a:tblGrid>
              <a:tr h="370840">
                <a:tc>
                  <a:txBody>
                    <a:bodyPr/>
                    <a:lstStyle/>
                    <a:p>
                      <a:endParaRPr lang="en-US" sz="1400"/>
                    </a:p>
                  </a:txBody>
                  <a:tcPr/>
                </a:tc>
                <a:tc>
                  <a:txBody>
                    <a:bodyPr/>
                    <a:lstStyle/>
                    <a:p>
                      <a:endParaRPr lang="en-US" sz="1400"/>
                    </a:p>
                  </a:txBody>
                  <a:tcPr/>
                </a:tc>
                <a:extLst>
                  <a:ext uri="{0D108BD9-81ED-4DB2-BD59-A6C34878D82A}">
                    <a16:rowId xmlns="" xmlns:a16="http://schemas.microsoft.com/office/drawing/2014/main" val="10000"/>
                  </a:ext>
                </a:extLst>
              </a:tr>
              <a:tr h="370840">
                <a:tc>
                  <a:txBody>
                    <a:bodyPr/>
                    <a:lstStyle/>
                    <a:p>
                      <a:r>
                        <a:rPr lang="en-US" sz="1400" dirty="0"/>
                        <a:t>Nov. 30, 2017</a:t>
                      </a:r>
                    </a:p>
                  </a:txBody>
                  <a:tcPr/>
                </a:tc>
                <a:tc>
                  <a:txBody>
                    <a:bodyPr/>
                    <a:lstStyle/>
                    <a:p>
                      <a:r>
                        <a:rPr lang="en-US" sz="1400"/>
                        <a:t>Submission deadline</a:t>
                      </a:r>
                    </a:p>
                  </a:txBody>
                  <a:tcPr/>
                </a:tc>
                <a:extLst>
                  <a:ext uri="{0D108BD9-81ED-4DB2-BD59-A6C34878D82A}">
                    <a16:rowId xmlns="" xmlns:a16="http://schemas.microsoft.com/office/drawing/2014/main" val="10001"/>
                  </a:ext>
                </a:extLst>
              </a:tr>
              <a:tr h="370840">
                <a:tc>
                  <a:txBody>
                    <a:bodyPr/>
                    <a:lstStyle/>
                    <a:p>
                      <a:r>
                        <a:rPr lang="en-US" sz="1400"/>
                        <a:t>April 2018</a:t>
                      </a:r>
                    </a:p>
                  </a:txBody>
                  <a:tcPr/>
                </a:tc>
                <a:tc>
                  <a:txBody>
                    <a:bodyPr/>
                    <a:lstStyle/>
                    <a:p>
                      <a:r>
                        <a:rPr lang="en-US" sz="1400" dirty="0"/>
                        <a:t>Workshop – Submitters’ presentations</a:t>
                      </a:r>
                    </a:p>
                  </a:txBody>
                  <a:tcPr/>
                </a:tc>
                <a:extLst>
                  <a:ext uri="{0D108BD9-81ED-4DB2-BD59-A6C34878D82A}">
                    <a16:rowId xmlns="" xmlns:a16="http://schemas.microsoft.com/office/drawing/2014/main" val="10002"/>
                  </a:ext>
                </a:extLst>
              </a:tr>
              <a:tr h="370840">
                <a:tc>
                  <a:txBody>
                    <a:bodyPr/>
                    <a:lstStyle/>
                    <a:p>
                      <a:r>
                        <a:rPr lang="en-US" sz="1400"/>
                        <a:t>3-5 years</a:t>
                      </a:r>
                    </a:p>
                  </a:txBody>
                  <a:tcPr/>
                </a:tc>
                <a:tc>
                  <a:txBody>
                    <a:bodyPr/>
                    <a:lstStyle/>
                    <a:p>
                      <a:r>
                        <a:rPr lang="en-US" sz="1400" dirty="0"/>
                        <a:t>Analysis phase</a:t>
                      </a:r>
                      <a:r>
                        <a:rPr lang="en-US" sz="1400" baseline="0" dirty="0"/>
                        <a:t> - NIST reports on findings and more workshops/conferences</a:t>
                      </a:r>
                      <a:endParaRPr lang="en-US" sz="1400" dirty="0"/>
                    </a:p>
                  </a:txBody>
                  <a:tcPr/>
                </a:tc>
                <a:extLst>
                  <a:ext uri="{0D108BD9-81ED-4DB2-BD59-A6C34878D82A}">
                    <a16:rowId xmlns="" xmlns:a16="http://schemas.microsoft.com/office/drawing/2014/main" val="10003"/>
                  </a:ext>
                </a:extLst>
              </a:tr>
              <a:tr h="370840">
                <a:tc>
                  <a:txBody>
                    <a:bodyPr/>
                    <a:lstStyle/>
                    <a:p>
                      <a:r>
                        <a:rPr lang="en-US" sz="1400"/>
                        <a:t>2</a:t>
                      </a:r>
                      <a:r>
                        <a:rPr lang="en-US" sz="1400" baseline="0"/>
                        <a:t> years later</a:t>
                      </a:r>
                      <a:endParaRPr lang="en-US" sz="1400"/>
                    </a:p>
                  </a:txBody>
                  <a:tcPr/>
                </a:tc>
                <a:tc>
                  <a:txBody>
                    <a:bodyPr/>
                    <a:lstStyle/>
                    <a:p>
                      <a:r>
                        <a:rPr lang="en-US" sz="1400" dirty="0"/>
                        <a:t>Draft standards available for public comments</a:t>
                      </a:r>
                    </a:p>
                  </a:txBody>
                  <a:tcPr/>
                </a:tc>
                <a:extLst>
                  <a:ext uri="{0D108BD9-81ED-4DB2-BD59-A6C34878D82A}">
                    <a16:rowId xmlns="" xmlns:a16="http://schemas.microsoft.com/office/drawing/2014/main" val="10004"/>
                  </a:ext>
                </a:extLst>
              </a:tr>
            </a:tbl>
          </a:graphicData>
        </a:graphic>
      </p:graphicFrame>
      <p:sp>
        <p:nvSpPr>
          <p:cNvPr id="4" name="Content Placeholder 2"/>
          <p:cNvSpPr txBox="1">
            <a:spLocks/>
          </p:cNvSpPr>
          <p:nvPr/>
        </p:nvSpPr>
        <p:spPr>
          <a:xfrm>
            <a:off x="1827211" y="3886200"/>
            <a:ext cx="4727527" cy="2667000"/>
          </a:xfrm>
          <a:prstGeom prst="rect">
            <a:avLst/>
          </a:prstGeom>
        </p:spPr>
        <p:txBody>
          <a:bodyPr vert="horz" lIns="91440" tIns="45720" rIns="91440" bIns="45720" rtlCol="0">
            <a:normAutofit fontScale="925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NIST will post “complete and proper” submissions</a:t>
            </a:r>
          </a:p>
          <a:p>
            <a:r>
              <a:rPr lang="en-US" dirty="0"/>
              <a:t>NIST PQC Standardization Conference (with </a:t>
            </a:r>
            <a:r>
              <a:rPr lang="en-US" dirty="0" err="1"/>
              <a:t>PQCrypto</a:t>
            </a:r>
            <a:r>
              <a:rPr lang="en-US" dirty="0"/>
              <a:t>, Apr 2018)</a:t>
            </a:r>
          </a:p>
          <a:p>
            <a:r>
              <a:rPr lang="en-US" dirty="0"/>
              <a:t>Initial phase of evaluation (12-18 months)</a:t>
            </a:r>
          </a:p>
          <a:p>
            <a:pPr lvl="1"/>
            <a:r>
              <a:rPr lang="en-US" dirty="0"/>
              <a:t>Internal and public review</a:t>
            </a:r>
          </a:p>
          <a:p>
            <a:pPr lvl="1"/>
            <a:r>
              <a:rPr lang="en-US" dirty="0"/>
              <a:t>No modifications allowed</a:t>
            </a:r>
          </a:p>
          <a:p>
            <a:endParaRPr lang="en-US" dirty="0"/>
          </a:p>
        </p:txBody>
      </p:sp>
      <p:sp>
        <p:nvSpPr>
          <p:cNvPr id="6" name="Content Placeholder 2"/>
          <p:cNvSpPr txBox="1">
            <a:spLocks/>
          </p:cNvSpPr>
          <p:nvPr/>
        </p:nvSpPr>
        <p:spPr>
          <a:xfrm>
            <a:off x="6554739" y="3962400"/>
            <a:ext cx="4419600" cy="2590800"/>
          </a:xfrm>
          <a:prstGeom prst="rect">
            <a:avLst/>
          </a:prstGeom>
        </p:spPr>
        <p:txBody>
          <a:bodyPr vert="horz" lIns="91440" tIns="45720" rIns="91440" bIns="45720" rtlCol="0">
            <a:normAutofit fontScale="92500"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Narrowed pool will undergo a second round (12-18 months)</a:t>
            </a:r>
          </a:p>
          <a:p>
            <a:pPr lvl="1"/>
            <a:r>
              <a:rPr lang="en-US" dirty="0"/>
              <a:t>Second conference to be held</a:t>
            </a:r>
          </a:p>
          <a:p>
            <a:pPr lvl="1"/>
            <a:r>
              <a:rPr lang="en-US" dirty="0"/>
              <a:t>Minor changes allowed</a:t>
            </a:r>
          </a:p>
          <a:p>
            <a:r>
              <a:rPr lang="en-US" dirty="0"/>
              <a:t>Possible third round of evaluation, if needed</a:t>
            </a:r>
          </a:p>
          <a:p>
            <a:r>
              <a:rPr lang="en-US" dirty="0"/>
              <a:t>NIST will release reports on progress and selection rationale</a:t>
            </a:r>
          </a:p>
        </p:txBody>
      </p:sp>
    </p:spTree>
    <p:extLst>
      <p:ext uri="{BB962C8B-B14F-4D97-AF65-F5344CB8AC3E}">
        <p14:creationId xmlns:p14="http://schemas.microsoft.com/office/powerpoint/2010/main" val="1293636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731" y="533400"/>
            <a:ext cx="8909366" cy="1280890"/>
          </a:xfrm>
        </p:spPr>
        <p:txBody>
          <a:bodyPr/>
          <a:lstStyle/>
          <a:p>
            <a:r>
              <a:rPr lang="en-US" dirty="0"/>
              <a:t>The selection criteria </a:t>
            </a:r>
          </a:p>
        </p:txBody>
      </p:sp>
      <p:sp>
        <p:nvSpPr>
          <p:cNvPr id="3" name="Content Placeholder 2"/>
          <p:cNvSpPr>
            <a:spLocks noGrp="1"/>
          </p:cNvSpPr>
          <p:nvPr>
            <p:ph idx="1"/>
          </p:nvPr>
        </p:nvSpPr>
        <p:spPr>
          <a:xfrm>
            <a:off x="1827212" y="1814290"/>
            <a:ext cx="9674404" cy="4891310"/>
          </a:xfrm>
        </p:spPr>
        <p:txBody>
          <a:bodyPr>
            <a:normAutofit/>
          </a:bodyPr>
          <a:lstStyle/>
          <a:p>
            <a:r>
              <a:rPr lang="en-US" dirty="0"/>
              <a:t>Secure against both classical and quantum attacks</a:t>
            </a:r>
          </a:p>
          <a:p>
            <a:r>
              <a:rPr lang="en-US" dirty="0"/>
              <a:t>Performance - measured on various "classical" platforms</a:t>
            </a:r>
          </a:p>
          <a:p>
            <a:r>
              <a:rPr lang="en-US" dirty="0"/>
              <a:t>Other properties</a:t>
            </a:r>
          </a:p>
          <a:p>
            <a:pPr lvl="1"/>
            <a:r>
              <a:rPr lang="en-US" dirty="0"/>
              <a:t>Drop-in replacements - Compatibility with existing protocols and networks</a:t>
            </a:r>
          </a:p>
          <a:p>
            <a:pPr lvl="1"/>
            <a:r>
              <a:rPr lang="en-US" dirty="0"/>
              <a:t>Perfect forward secrecy</a:t>
            </a:r>
          </a:p>
          <a:p>
            <a:pPr lvl="1"/>
            <a:r>
              <a:rPr lang="en-US" dirty="0"/>
              <a:t>Resistance to side-channel attacks</a:t>
            </a:r>
          </a:p>
          <a:p>
            <a:pPr lvl="1"/>
            <a:r>
              <a:rPr lang="en-US" dirty="0"/>
              <a:t>Simplicity and flexibility</a:t>
            </a:r>
          </a:p>
          <a:p>
            <a:pPr lvl="1"/>
            <a:r>
              <a:rPr lang="en-US" dirty="0"/>
              <a:t>Misuse resistance, and </a:t>
            </a:r>
          </a:p>
          <a:p>
            <a:pPr lvl="1"/>
            <a:r>
              <a:rPr lang="en-US" dirty="0"/>
              <a:t>More</a:t>
            </a:r>
          </a:p>
        </p:txBody>
      </p:sp>
    </p:spTree>
    <p:extLst>
      <p:ext uri="{BB962C8B-B14F-4D97-AF65-F5344CB8AC3E}">
        <p14:creationId xmlns:p14="http://schemas.microsoft.com/office/powerpoint/2010/main" val="148291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F8E20D4-3434-4DD1-9003-C2B9B485E9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3716</Words>
  <Application>Microsoft Macintosh PowerPoint</Application>
  <PresentationFormat>Custom</PresentationFormat>
  <Paragraphs>249</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Cambria Math</vt:lpstr>
      <vt:lpstr>Century Gothic</vt:lpstr>
      <vt:lpstr>Wingdings 3</vt:lpstr>
      <vt:lpstr>Wisp</vt:lpstr>
      <vt:lpstr>Post-Quantum Cryptography and NIST Standardization </vt:lpstr>
      <vt:lpstr>Background</vt:lpstr>
      <vt:lpstr>What we have done so far –  The first mile in a long journey</vt:lpstr>
      <vt:lpstr>NIST PQC team – The most significant in the first mile</vt:lpstr>
      <vt:lpstr>Post-Quantum Cryptography- What has been in the standards and research? </vt:lpstr>
      <vt:lpstr>Post-Quantum Cryptography Standardization – Is it too early? </vt:lpstr>
      <vt:lpstr>Post-Quantum Cryptography Standardization – A big decision to move forward</vt:lpstr>
      <vt:lpstr>PQC Standardization Plan  </vt:lpstr>
      <vt:lpstr>The selection criteria </vt:lpstr>
      <vt:lpstr>Complexities of PQC Standardization</vt:lpstr>
      <vt:lpstr>Security Notions</vt:lpstr>
      <vt:lpstr>Quantum Security – How to assess the Strength?</vt:lpstr>
      <vt:lpstr>Quantum Security Strength Categories </vt:lpstr>
      <vt:lpstr>Challenges</vt:lpstr>
      <vt:lpstr>Cost and Performance</vt:lpstr>
      <vt:lpstr>Drop-in Replacements</vt:lpstr>
      <vt:lpstr>Hybrid Mode</vt:lpstr>
      <vt:lpstr>Interaction with Standards Organizations</vt:lpstr>
      <vt:lpstr>Summary</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2016-11-08T17:19:05Z</dcterms:created>
  <dcterms:modified xsi:type="dcterms:W3CDTF">2017-05-09T01:48:18Z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TC028048679991</vt:lpwstr>
  </property>
</Properties>
</file>